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3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4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notesMasterIdLst>
    <p:notesMasterId r:id="rId28"/>
  </p:notesMasterIdLst>
  <p:sldIdLst>
    <p:sldId id="256" r:id="rId2"/>
    <p:sldId id="260" r:id="rId3"/>
    <p:sldId id="261" r:id="rId4"/>
    <p:sldId id="262" r:id="rId5"/>
    <p:sldId id="281" r:id="rId6"/>
    <p:sldId id="263" r:id="rId7"/>
    <p:sldId id="257" r:id="rId8"/>
    <p:sldId id="282" r:id="rId9"/>
    <p:sldId id="267" r:id="rId10"/>
    <p:sldId id="268" r:id="rId11"/>
    <p:sldId id="275" r:id="rId12"/>
    <p:sldId id="269" r:id="rId13"/>
    <p:sldId id="276" r:id="rId14"/>
    <p:sldId id="270" r:id="rId15"/>
    <p:sldId id="277" r:id="rId16"/>
    <p:sldId id="271" r:id="rId17"/>
    <p:sldId id="278" r:id="rId18"/>
    <p:sldId id="272" r:id="rId19"/>
    <p:sldId id="279" r:id="rId20"/>
    <p:sldId id="264" r:id="rId21"/>
    <p:sldId id="259" r:id="rId22"/>
    <p:sldId id="283" r:id="rId23"/>
    <p:sldId id="284" r:id="rId24"/>
    <p:sldId id="285" r:id="rId25"/>
    <p:sldId id="289" r:id="rId26"/>
    <p:sldId id="28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9"/>
    <p:restoredTop sz="94721"/>
  </p:normalViewPr>
  <p:slideViewPr>
    <p:cSldViewPr snapToGrid="0" snapToObjects="1">
      <p:cViewPr>
        <p:scale>
          <a:sx n="97" d="100"/>
          <a:sy n="97" d="100"/>
        </p:scale>
        <p:origin x="1528" y="440"/>
      </p:cViewPr>
      <p:guideLst/>
    </p:cSldViewPr>
  </p:slideViewPr>
  <p:outlineViewPr>
    <p:cViewPr>
      <p:scale>
        <a:sx n="33" d="100"/>
        <a:sy n="33" d="100"/>
      </p:scale>
      <p:origin x="0" y="-29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gaberiellemiller\Desktop\Graduate%20School%20Work\Data%20Overview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gaberiellemiller\Desktop\Graduate%20School%20Work\Data%20Overview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gaberiellemiller\Desktop\Graduate%20School%20Work\Data%20Overview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gaberiellemiller/Desktop/Graduate%20School%20Work/Data%20Overview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# of Students Enrolled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Sheet1!$V$5:$X$5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Sheet1!$V$6:$X$6</c:f>
              <c:numCache>
                <c:formatCode>General</c:formatCode>
                <c:ptCount val="3"/>
                <c:pt idx="0">
                  <c:v>737</c:v>
                </c:pt>
                <c:pt idx="1">
                  <c:v>712</c:v>
                </c:pt>
                <c:pt idx="2">
                  <c:v>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E1-8547-919C-6861B28EA5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0259664"/>
        <c:axId val="1189384000"/>
      </c:lineChart>
      <c:catAx>
        <c:axId val="115025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384000"/>
        <c:crosses val="autoZero"/>
        <c:auto val="1"/>
        <c:lblAlgn val="ctr"/>
        <c:lblOffset val="100"/>
        <c:noMultiLvlLbl val="0"/>
      </c:catAx>
      <c:valAx>
        <c:axId val="118938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0259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 2016-2017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8C8-D64F-996C-F28191012C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8C8-D64F-996C-F28191012C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8C8-D64F-996C-F28191012C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8C8-D64F-996C-F28191012C2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Sheet1!$A$165:$A$168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Sheet1!$B$165:$B$168</c:f>
              <c:numCache>
                <c:formatCode>0.00%</c:formatCode>
                <c:ptCount val="4"/>
                <c:pt idx="0">
                  <c:v>0.32800000000000001</c:v>
                </c:pt>
                <c:pt idx="1">
                  <c:v>0.46899999999999997</c:v>
                </c:pt>
                <c:pt idx="2">
                  <c:v>0.17</c:v>
                </c:pt>
                <c:pt idx="3">
                  <c:v>3.3000000000000002E-2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8C8-D64F-996C-F28191012C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 2017-2018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78F-1846-AB63-4658BB71B4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78F-1846-AB63-4658BB71B4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78F-1846-AB63-4658BB71B4E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78F-1846-AB63-4658BB71B4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Sheet1!$A$181:$A$184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Sheet1!$B$181:$B$184</c:f>
              <c:numCache>
                <c:formatCode>0.00%</c:formatCode>
                <c:ptCount val="4"/>
                <c:pt idx="0">
                  <c:v>0.26900000000000002</c:v>
                </c:pt>
                <c:pt idx="1">
                  <c:v>0.47499999999999998</c:v>
                </c:pt>
                <c:pt idx="2">
                  <c:v>0.215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78F-1846-AB63-4658BB71B4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 2018-2019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02-6649-AC8D-425B833376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02-6649-AC8D-425B833376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C02-6649-AC8D-425B833376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C02-6649-AC8D-425B833376F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Sheet1!$A$596:$A$599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Sheet1!$B$596:$B$599</c:f>
              <c:numCache>
                <c:formatCode>0.00%</c:formatCode>
                <c:ptCount val="4"/>
                <c:pt idx="0">
                  <c:v>0.24399999999999999</c:v>
                </c:pt>
                <c:pt idx="1">
                  <c:v>0.44900000000000001</c:v>
                </c:pt>
                <c:pt idx="2">
                  <c:v>0.27600000000000002</c:v>
                </c:pt>
                <c:pt idx="3">
                  <c:v>3.1E-2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02-6649-AC8D-425B833376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ELA 2016-2017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F54-D342-8D37-06CB5A5D27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F54-D342-8D37-06CB5A5D278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F54-D342-8D37-06CB5A5D278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F54-D342-8D37-06CB5A5D27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Sheet1!$A$208:$A$211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Sheet1!$B$208:$B$211</c:f>
              <c:numCache>
                <c:formatCode>0.00%</c:formatCode>
                <c:ptCount val="4"/>
                <c:pt idx="0">
                  <c:v>0.51700000000000002</c:v>
                </c:pt>
                <c:pt idx="1">
                  <c:v>0.39700000000000002</c:v>
                </c:pt>
                <c:pt idx="2">
                  <c:v>8.5999999999999993E-2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F54-D342-8D37-06CB5A5D27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ELA 2017-2018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CC-ED4B-9B7D-4E00B841C9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CC-ED4B-9B7D-4E00B841C9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2CC-ED4B-9B7D-4E00B841C96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2CC-ED4B-9B7D-4E00B841C9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Sheet1!$A$219:$A$222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Sheet1!$B$219:$B$222</c:f>
              <c:numCache>
                <c:formatCode>0.00%</c:formatCode>
                <c:ptCount val="4"/>
                <c:pt idx="0">
                  <c:v>0.44700000000000001</c:v>
                </c:pt>
                <c:pt idx="1">
                  <c:v>0.51100000000000001</c:v>
                </c:pt>
                <c:pt idx="2">
                  <c:v>4.2999999999999997E-2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2CC-ED4B-9B7D-4E00B841C9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ELA 2018-2019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DB0-A44C-BCA7-2CA86661DC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B0-A44C-BCA7-2CA86661DC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DB0-A44C-BCA7-2CA86661DC1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DB0-A44C-BCA7-2CA86661DC1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Sheet1!$A$229:$A$232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Sheet1!$B$229:$B$232</c:f>
              <c:numCache>
                <c:formatCode>0.00%</c:formatCode>
                <c:ptCount val="4"/>
                <c:pt idx="0">
                  <c:v>0.52500000000000002</c:v>
                </c:pt>
                <c:pt idx="1">
                  <c:v>0.35</c:v>
                </c:pt>
                <c:pt idx="2">
                  <c:v>0.1</c:v>
                </c:pt>
                <c:pt idx="3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DB0-A44C-BCA7-2CA86661DC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 2016-2017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12B-9C47-8163-741124D8B7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12B-9C47-8163-741124D8B75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12B-9C47-8163-741124D8B75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12B-9C47-8163-741124D8B7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Sheet1!$A$243:$A$246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Sheet1!$B$243:$B$246</c:f>
              <c:numCache>
                <c:formatCode>0.00%</c:formatCode>
                <c:ptCount val="4"/>
                <c:pt idx="0">
                  <c:v>0.48299999999999998</c:v>
                </c:pt>
                <c:pt idx="1">
                  <c:v>0.41399999999999998</c:v>
                </c:pt>
                <c:pt idx="2">
                  <c:v>6.9000000000000006E-2</c:v>
                </c:pt>
                <c:pt idx="3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12B-9C47-8163-741124D8B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 2017-2018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746-4B4D-93A5-8AAD6BE87B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746-4B4D-93A5-8AAD6BE87B3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746-4B4D-93A5-8AAD6BE87B3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746-4B4D-93A5-8AAD6BE87B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Sheet1!$A$256:$A$259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Sheet1!$B$256:$B$259</c:f>
              <c:numCache>
                <c:formatCode>0.00%</c:formatCode>
                <c:ptCount val="4"/>
                <c:pt idx="0">
                  <c:v>0.34</c:v>
                </c:pt>
                <c:pt idx="1">
                  <c:v>0.55300000000000005</c:v>
                </c:pt>
                <c:pt idx="2">
                  <c:v>0.106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746-4B4D-93A5-8AAD6BE87B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Math 2018-2019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ABB-A842-8E89-94B7A9F0B6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ABB-A842-8E89-94B7A9F0B6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ABB-A842-8E89-94B7A9F0B6F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ABB-A842-8E89-94B7A9F0B6F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Sheet1!$A$272:$A$275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Sheet1!$B$272:$B$275</c:f>
              <c:numCache>
                <c:formatCode>0.00%</c:formatCode>
                <c:ptCount val="4"/>
                <c:pt idx="0">
                  <c:v>0.59</c:v>
                </c:pt>
                <c:pt idx="1">
                  <c:v>0.23100000000000001</c:v>
                </c:pt>
                <c:pt idx="2">
                  <c:v>0.17899999999999999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ABB-A842-8E89-94B7A9F0B6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ELA 2016-2017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DE-0C4E-B8B2-B7C95CEBEE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DE-0C4E-B8B2-B7C95CEBEE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BDE-0C4E-B8B2-B7C95CEBEE6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BDE-0C4E-B8B2-B7C95CEBEE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Sheet1!$A$285:$A$288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Sheet1!$B$285:$B$288</c:f>
              <c:numCache>
                <c:formatCode>0.00%</c:formatCode>
                <c:ptCount val="4"/>
                <c:pt idx="0">
                  <c:v>0.28100000000000003</c:v>
                </c:pt>
                <c:pt idx="1">
                  <c:v>0.52800000000000002</c:v>
                </c:pt>
                <c:pt idx="2">
                  <c:v>0.18</c:v>
                </c:pt>
                <c:pt idx="3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BDE-0C4E-B8B2-B7C95CEBEE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SUBGROUPS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Sheet1!$V$31</c:f>
              <c:strCache>
                <c:ptCount val="1"/>
                <c:pt idx="0">
                  <c:v>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Sheet1!$W$30:$Y$30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Sheet1!$W$31:$Y$31</c:f>
              <c:numCache>
                <c:formatCode>0.00%</c:formatCode>
                <c:ptCount val="3"/>
                <c:pt idx="0">
                  <c:v>0.51200000000000001</c:v>
                </c:pt>
                <c:pt idx="1">
                  <c:v>0.47</c:v>
                </c:pt>
                <c:pt idx="2">
                  <c:v>0.48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3B-0142-8DE8-0C6DADADB7E5}"/>
            </c:ext>
          </c:extLst>
        </c:ser>
        <c:ser>
          <c:idx val="1"/>
          <c:order val="1"/>
          <c:tx>
            <c:strRef>
              <c:f>Sheet1!$V$32</c:f>
              <c:strCache>
                <c:ptCount val="1"/>
                <c:pt idx="0">
                  <c:v>SWD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Sheet1!$W$30:$Y$30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Sheet1!$W$32:$Y$32</c:f>
              <c:numCache>
                <c:formatCode>0.00%</c:formatCode>
                <c:ptCount val="3"/>
                <c:pt idx="0">
                  <c:v>0.41299999999999998</c:v>
                </c:pt>
                <c:pt idx="1">
                  <c:v>0.48699999999999999</c:v>
                </c:pt>
                <c:pt idx="2">
                  <c:v>0.50900000000000001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3B-0142-8DE8-0C6DADADB7E5}"/>
            </c:ext>
          </c:extLst>
        </c:ser>
        <c:ser>
          <c:idx val="2"/>
          <c:order val="2"/>
          <c:tx>
            <c:strRef>
              <c:f>Sheet1!$V$33</c:f>
              <c:strCache>
                <c:ptCount val="1"/>
                <c:pt idx="0">
                  <c:v>ELL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Sheet1!$W$30:$Y$30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Sheet1!$W$33:$Y$33</c:f>
              <c:numCache>
                <c:formatCode>0.00%</c:formatCode>
                <c:ptCount val="3"/>
                <c:pt idx="0">
                  <c:v>0.51900000000000002</c:v>
                </c:pt>
                <c:pt idx="1">
                  <c:v>0.44900000000000001</c:v>
                </c:pt>
                <c:pt idx="2">
                  <c:v>0.44600000000000001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3B-0142-8DE8-0C6DADADB7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3028192"/>
        <c:axId val="1196177344"/>
      </c:lineChart>
      <c:catAx>
        <c:axId val="115302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6177344"/>
        <c:crosses val="autoZero"/>
        <c:auto val="1"/>
        <c:lblAlgn val="ctr"/>
        <c:lblOffset val="100"/>
        <c:noMultiLvlLbl val="0"/>
      </c:catAx>
      <c:valAx>
        <c:axId val="119617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3028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ELA 2017-2018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E4-3E40-A2DB-BCA7AB0357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2E4-3E40-A2DB-BCA7AB0357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2E4-3E40-A2DB-BCA7AB03570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2E4-3E40-A2DB-BCA7AB03570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Sheet1!$A$297:$A$300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Sheet1!$B$297:$B$300</c:f>
              <c:numCache>
                <c:formatCode>0.00%</c:formatCode>
                <c:ptCount val="4"/>
                <c:pt idx="0">
                  <c:v>0.52</c:v>
                </c:pt>
                <c:pt idx="1">
                  <c:v>0.42</c:v>
                </c:pt>
                <c:pt idx="2">
                  <c:v>0.06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2E4-3E40-A2DB-BCA7AB0357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ELA 2018-2019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A1-4F43-A81A-C120657E07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A1-4F43-A81A-C120657E07C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A1-4F43-A81A-C120657E07C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1A1-4F43-A81A-C120657E07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Sheet1!$A$323:$A$326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Sheet1!$B$323:$B$326</c:f>
              <c:numCache>
                <c:formatCode>0.00%</c:formatCode>
                <c:ptCount val="4"/>
                <c:pt idx="0">
                  <c:v>0.47499999999999998</c:v>
                </c:pt>
                <c:pt idx="1">
                  <c:v>0.40699999999999997</c:v>
                </c:pt>
                <c:pt idx="2">
                  <c:v>0.10199999999999999</c:v>
                </c:pt>
                <c:pt idx="3">
                  <c:v>1.7000000000000001E-2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1A1-4F43-A81A-C120657E07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 2016-2017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267-F54C-9022-62181BB7687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267-F54C-9022-62181BB7687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267-F54C-9022-62181BB7687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267-F54C-9022-62181BB768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Sheet1!$A$311:$A$314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Sheet1!$B$311:$B$314</c:f>
              <c:numCache>
                <c:formatCode>0.00%</c:formatCode>
                <c:ptCount val="4"/>
                <c:pt idx="0">
                  <c:v>0.32600000000000001</c:v>
                </c:pt>
                <c:pt idx="1">
                  <c:v>0.5</c:v>
                </c:pt>
                <c:pt idx="2">
                  <c:v>0.152</c:v>
                </c:pt>
                <c:pt idx="3">
                  <c:v>2.1999999999999999E-2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267-F54C-9022-62181BB768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 2017-2018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89-3948-B72B-80B1DE5DE3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E89-3948-B72B-80B1DE5DE3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E89-3948-B72B-80B1DE5DE3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E89-3948-B72B-80B1DE5DE34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Sheet1!$A$342:$A$345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Sheet1!$B$342:$B$345</c:f>
              <c:numCache>
                <c:formatCode>0.00%</c:formatCode>
                <c:ptCount val="4"/>
                <c:pt idx="0">
                  <c:v>0.42</c:v>
                </c:pt>
                <c:pt idx="1">
                  <c:v>0.46</c:v>
                </c:pt>
                <c:pt idx="2">
                  <c:v>0.12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E89-3948-B72B-80B1DE5DE3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 2017-2018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02-014B-918E-21E7B2F798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02-014B-918E-21E7B2F7984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02-014B-918E-21E7B2F7984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02-014B-918E-21E7B2F7984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Sheet1!$A$342:$A$345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Sheet1!$B$342:$B$345</c:f>
              <c:numCache>
                <c:formatCode>0.00%</c:formatCode>
                <c:ptCount val="4"/>
                <c:pt idx="0">
                  <c:v>0.42</c:v>
                </c:pt>
                <c:pt idx="1">
                  <c:v>0.46</c:v>
                </c:pt>
                <c:pt idx="2">
                  <c:v>0.12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002-014B-918E-21E7B2F79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ELA 2016-2017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E08-3544-BB27-800AB37596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E08-3544-BB27-800AB375960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E08-3544-BB27-800AB375960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E08-3544-BB27-800AB37596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Sheet1!$A$367:$A$370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Sheet1!$B$367:$B$370</c:f>
              <c:numCache>
                <c:formatCode>0.00%</c:formatCode>
                <c:ptCount val="4"/>
                <c:pt idx="0">
                  <c:v>0.25600000000000001</c:v>
                </c:pt>
                <c:pt idx="1">
                  <c:v>0.46800000000000003</c:v>
                </c:pt>
                <c:pt idx="2">
                  <c:v>0.23100000000000001</c:v>
                </c:pt>
                <c:pt idx="3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E08-3544-BB27-800AB37596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ELA 2017-2018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C6-904E-A990-8D4435427D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C6-904E-A990-8D4435427D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C6-904E-A990-8D4435427DF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1C6-904E-A990-8D4435427D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Sheet1!$A$376:$A$379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Sheet1!$B$376:$B$379</c:f>
              <c:numCache>
                <c:formatCode>0.00%</c:formatCode>
                <c:ptCount val="4"/>
                <c:pt idx="0">
                  <c:v>0.308</c:v>
                </c:pt>
                <c:pt idx="1">
                  <c:v>0.36399999999999999</c:v>
                </c:pt>
                <c:pt idx="2">
                  <c:v>0.28000000000000003</c:v>
                </c:pt>
                <c:pt idx="3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1C6-904E-A990-8D4435427D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ELA 2018-2019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5F8-F845-AAEA-D0BE9F8CF5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5F8-F845-AAEA-D0BE9F8CF5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5F8-F845-AAEA-D0BE9F8CF5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5F8-F845-AAEA-D0BE9F8CF5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Sheet1!$A$385:$A$388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Sheet1!$B$385:$B$388</c:f>
              <c:numCache>
                <c:formatCode>0.00%</c:formatCode>
                <c:ptCount val="4"/>
                <c:pt idx="0">
                  <c:v>0.26600000000000001</c:v>
                </c:pt>
                <c:pt idx="1">
                  <c:v>0.40300000000000002</c:v>
                </c:pt>
                <c:pt idx="2">
                  <c:v>0.26600000000000001</c:v>
                </c:pt>
                <c:pt idx="3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5F8-F845-AAEA-D0BE9F8CF5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 2016-2017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86-6A42-9567-4BB2B8CADA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586-6A42-9567-4BB2B8CADA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586-6A42-9567-4BB2B8CADA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586-6A42-9567-4BB2B8CADA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Sheet1!$A$399:$A$402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Sheet1!$B$399:$B$402</c:f>
              <c:numCache>
                <c:formatCode>0.00%</c:formatCode>
                <c:ptCount val="4"/>
                <c:pt idx="0">
                  <c:v>0.314</c:v>
                </c:pt>
                <c:pt idx="1">
                  <c:v>0.42899999999999999</c:v>
                </c:pt>
                <c:pt idx="2">
                  <c:v>0.218</c:v>
                </c:pt>
                <c:pt idx="3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586-6A42-9567-4BB2B8CADA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 2017-2018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734-A340-80F2-7B0FE19AE7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734-A340-80F2-7B0FE19AE7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734-A340-80F2-7B0FE19AE7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734-A340-80F2-7B0FE19AE7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Sheet1!$A$412:$A$415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Sheet1!$B$412:$B$415</c:f>
              <c:numCache>
                <c:formatCode>0.00%</c:formatCode>
                <c:ptCount val="4"/>
                <c:pt idx="0">
                  <c:v>0.23899999999999999</c:v>
                </c:pt>
                <c:pt idx="1">
                  <c:v>0.46500000000000002</c:v>
                </c:pt>
                <c:pt idx="2">
                  <c:v>0.254</c:v>
                </c:pt>
                <c:pt idx="3">
                  <c:v>4.2000000000000003E-2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734-A340-80F2-7B0FE19AE7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SUBGROUP BY RACE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Sheet1!$V$49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Sheet1!$W$48:$Y$48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Sheet1!$W$49:$Y$49</c:f>
              <c:numCache>
                <c:formatCode>0.00%</c:formatCode>
                <c:ptCount val="3"/>
                <c:pt idx="0">
                  <c:v>0.621</c:v>
                </c:pt>
                <c:pt idx="1">
                  <c:v>0.57299999999999995</c:v>
                </c:pt>
                <c:pt idx="2">
                  <c:v>0.58799999999999997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AA-324F-9DE8-AAD922F2FBB6}"/>
            </c:ext>
          </c:extLst>
        </c:ser>
        <c:ser>
          <c:idx val="1"/>
          <c:order val="1"/>
          <c:tx>
            <c:strRef>
              <c:f>Sheet1!$V$50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Sheet1!$W$48:$Y$48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Sheet1!$W$50:$Y$50</c:f>
              <c:numCache>
                <c:formatCode>0.00%</c:formatCode>
                <c:ptCount val="3"/>
                <c:pt idx="0">
                  <c:v>0.38200000000000001</c:v>
                </c:pt>
                <c:pt idx="1">
                  <c:v>0.41199999999999998</c:v>
                </c:pt>
                <c:pt idx="2">
                  <c:v>0.435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AA-324F-9DE8-AAD922F2FBB6}"/>
            </c:ext>
          </c:extLst>
        </c:ser>
        <c:ser>
          <c:idx val="2"/>
          <c:order val="2"/>
          <c:tx>
            <c:strRef>
              <c:f>Sheet1!$V$51</c:f>
              <c:strCache>
                <c:ptCount val="1"/>
                <c:pt idx="0">
                  <c:v>Hispanic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Sheet1!$W$48:$Y$48</c:f>
              <c:strCache>
                <c:ptCount val="3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</c:strCache>
            </c:strRef>
          </c:cat>
          <c:val>
            <c:numRef>
              <c:f>Sheet1!$W$51:$Y$51</c:f>
              <c:numCache>
                <c:formatCode>0.00%</c:formatCode>
                <c:ptCount val="3"/>
                <c:pt idx="0">
                  <c:v>0.51300000000000001</c:v>
                </c:pt>
                <c:pt idx="1">
                  <c:v>0.42599999999999999</c:v>
                </c:pt>
                <c:pt idx="2">
                  <c:v>0.46800000000000003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AA-324F-9DE8-AAD922F2FB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52577392"/>
        <c:axId val="1199519792"/>
      </c:barChart>
      <c:catAx>
        <c:axId val="1152577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9519792"/>
        <c:crosses val="autoZero"/>
        <c:auto val="1"/>
        <c:lblAlgn val="ctr"/>
        <c:lblOffset val="100"/>
        <c:noMultiLvlLbl val="0"/>
      </c:catAx>
      <c:valAx>
        <c:axId val="1199519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2577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 2018-2019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24E-6E4D-823A-55C9C64D41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24E-6E4D-823A-55C9C64D41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24E-6E4D-823A-55C9C64D41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24E-6E4D-823A-55C9C64D41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Sheet1!$A$425:$A$428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Sheet1!$B$425:$B$428</c:f>
              <c:numCache>
                <c:formatCode>0.00%</c:formatCode>
                <c:ptCount val="4"/>
                <c:pt idx="0">
                  <c:v>0.27600000000000002</c:v>
                </c:pt>
                <c:pt idx="1">
                  <c:v>0.36599999999999999</c:v>
                </c:pt>
                <c:pt idx="2">
                  <c:v>0.29299999999999998</c:v>
                </c:pt>
                <c:pt idx="3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24E-6E4D-823A-55C9C64D4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ELA 2016-2017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96-E444-8E83-15D4EA8FE1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96-E444-8E83-15D4EA8FE1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96-E444-8E83-15D4EA8FE1A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596-E444-8E83-15D4EA8FE1A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Sheet1!$A$441:$A$444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Sheet1!$B$441:$B$444</c:f>
              <c:numCache>
                <c:formatCode>0.00%</c:formatCode>
                <c:ptCount val="4"/>
                <c:pt idx="0">
                  <c:v>0.17899999999999999</c:v>
                </c:pt>
                <c:pt idx="1">
                  <c:v>0.436</c:v>
                </c:pt>
                <c:pt idx="2">
                  <c:v>0.33300000000000002</c:v>
                </c:pt>
                <c:pt idx="3">
                  <c:v>5.0999999999999997E-2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96-E444-8E83-15D4EA8FE1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ELA 2017-2018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738-9842-8BCD-C81320E68B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738-9842-8BCD-C81320E68B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738-9842-8BCD-C81320E68B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738-9842-8BCD-C81320E68B7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Sheet1!$A$453:$A$456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Sheet1!$B$453:$B$456</c:f>
              <c:numCache>
                <c:formatCode>0.00%</c:formatCode>
                <c:ptCount val="4"/>
                <c:pt idx="0">
                  <c:v>0.313</c:v>
                </c:pt>
                <c:pt idx="1">
                  <c:v>0.25</c:v>
                </c:pt>
                <c:pt idx="2">
                  <c:v>0.34399999999999997</c:v>
                </c:pt>
                <c:pt idx="3">
                  <c:v>9.4E-2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738-9842-8BCD-C81320E68B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ELA 2018-2019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24-C947-95A7-623E61C42E5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224-C947-95A7-623E61C42E5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224-C947-95A7-623E61C42E5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224-C947-95A7-623E61C42E5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Sheet1!$A$468:$A$471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Sheet1!$B$468:$B$471</c:f>
              <c:numCache>
                <c:formatCode>0.00%</c:formatCode>
                <c:ptCount val="4"/>
                <c:pt idx="0">
                  <c:v>0.16200000000000001</c:v>
                </c:pt>
                <c:pt idx="1">
                  <c:v>0.40500000000000003</c:v>
                </c:pt>
                <c:pt idx="2">
                  <c:v>0.32400000000000001</c:v>
                </c:pt>
                <c:pt idx="3">
                  <c:v>0.108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224-C947-95A7-623E61C42E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 2016-2017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0E-334C-AAE6-37397C2D6C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20E-334C-AAE6-37397C2D6C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20E-334C-AAE6-37397C2D6C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20E-334C-AAE6-37397C2D6C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Sheet1!$A$621:$A$624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Sheet1!$B$621:$B$624</c:f>
              <c:numCache>
                <c:formatCode>0.00%</c:formatCode>
                <c:ptCount val="4"/>
                <c:pt idx="0">
                  <c:v>0.25600000000000001</c:v>
                </c:pt>
                <c:pt idx="1">
                  <c:v>0.38500000000000001</c:v>
                </c:pt>
                <c:pt idx="2">
                  <c:v>0.25600000000000001</c:v>
                </c:pt>
                <c:pt idx="3">
                  <c:v>0.10299999999999999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20E-334C-AAE6-37397C2D6C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 2017-2018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C6-6A43-AE3E-52E4251EF02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C6-6A43-AE3E-52E4251EF02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C6-6A43-AE3E-52E4251EF02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3C6-6A43-AE3E-52E4251EF0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Sheet1!$A$637:$A$640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Sheet1!$B$637:$B$640</c:f>
              <c:numCache>
                <c:formatCode>0.00%</c:formatCode>
                <c:ptCount val="4"/>
                <c:pt idx="0">
                  <c:v>0.188</c:v>
                </c:pt>
                <c:pt idx="1">
                  <c:v>0.5</c:v>
                </c:pt>
                <c:pt idx="2">
                  <c:v>0.219</c:v>
                </c:pt>
                <c:pt idx="3">
                  <c:v>9.4E-2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3C6-6A43-AE3E-52E4251EF0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 2018-2019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87-D744-9DD4-973C2EC55E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587-D744-9DD4-973C2EC55EE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587-D744-9DD4-973C2EC55EE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587-D744-9DD4-973C2EC55EE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Sheet1!$A$653:$A$656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Sheet1!$B$653:$B$656</c:f>
              <c:numCache>
                <c:formatCode>0.00%</c:formatCode>
                <c:ptCount val="4"/>
                <c:pt idx="0">
                  <c:v>0.29699999999999999</c:v>
                </c:pt>
                <c:pt idx="1">
                  <c:v>0.32400000000000001</c:v>
                </c:pt>
                <c:pt idx="2">
                  <c:v>0.29699999999999999</c:v>
                </c:pt>
                <c:pt idx="3">
                  <c:v>8.1000000000000003E-2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587-D744-9DD4-973C2EC55E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</a:t>
            </a:r>
            <a:r>
              <a:rPr lang="en-US" baseline="0" dirty="0"/>
              <a:t> Proficient &amp; Distinguished Learners 2018-2019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Sheet1!$C$83</c:f>
              <c:strCache>
                <c:ptCount val="1"/>
                <c:pt idx="0">
                  <c:v>ELA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Sheet1!$A$84:$B$86</c:f>
              <c:strCache>
                <c:ptCount val="3"/>
                <c:pt idx="0">
                  <c:v>Russell</c:v>
                </c:pt>
                <c:pt idx="1">
                  <c:v>Floyd</c:v>
                </c:pt>
                <c:pt idx="2">
                  <c:v>S. Cobb</c:v>
                </c:pt>
              </c:strCache>
            </c:strRef>
          </c:cat>
          <c:val>
            <c:numRef>
              <c:f>Sheet1!$C$84:$C$86</c:f>
              <c:numCache>
                <c:formatCode>0.00%</c:formatCode>
                <c:ptCount val="3"/>
                <c:pt idx="0">
                  <c:v>0.33900000000000002</c:v>
                </c:pt>
                <c:pt idx="1">
                  <c:v>0.30499999999999999</c:v>
                </c:pt>
                <c:pt idx="2">
                  <c:v>0.49399999999999999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1E-AE4D-ADBA-646A43F8F737}"/>
            </c:ext>
          </c:extLst>
        </c:ser>
        <c:ser>
          <c:idx val="1"/>
          <c:order val="1"/>
          <c:tx>
            <c:strRef>
              <c:f>Sheet1!$D$83</c:f>
              <c:strCache>
                <c:ptCount val="1"/>
                <c:pt idx="0">
                  <c:v>Math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1E-AE4D-ADBA-646A43F8F73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1E-AE4D-ADBA-646A43F8F73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1E-AE4D-ADBA-646A43F8F7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Sheet1!$A$84:$B$86</c:f>
              <c:strCache>
                <c:ptCount val="3"/>
                <c:pt idx="0">
                  <c:v>Russell</c:v>
                </c:pt>
                <c:pt idx="1">
                  <c:v>Floyd</c:v>
                </c:pt>
                <c:pt idx="2">
                  <c:v>S. Cobb</c:v>
                </c:pt>
              </c:strCache>
            </c:strRef>
          </c:cat>
          <c:val>
            <c:numRef>
              <c:f>Sheet1!$D$84:$D$86</c:f>
              <c:numCache>
                <c:formatCode>0.00%</c:formatCode>
                <c:ptCount val="3"/>
                <c:pt idx="0">
                  <c:v>0.36499999999999999</c:v>
                </c:pt>
                <c:pt idx="1">
                  <c:v>0.246</c:v>
                </c:pt>
                <c:pt idx="2">
                  <c:v>0.36499999999999999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1E-AE4D-ADBA-646A43F8F7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2632736"/>
        <c:axId val="1186261280"/>
      </c:barChart>
      <c:catAx>
        <c:axId val="119263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6261280"/>
        <c:crosses val="autoZero"/>
        <c:auto val="1"/>
        <c:lblAlgn val="ctr"/>
        <c:lblOffset val="100"/>
        <c:noMultiLvlLbl val="0"/>
      </c:catAx>
      <c:valAx>
        <c:axId val="118626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2632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ELA</a:t>
            </a:r>
            <a:r>
              <a:rPr lang="en-US" baseline="0"/>
              <a:t> - Percent Proficient &amp; Distinguished Learners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66388888888889"/>
          <c:y val="0.17631962671332749"/>
          <c:w val="0.85336111111111113"/>
          <c:h val="0.72094889180519106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574074074074032E-2"/>
                  <c:y val="-5.2777777777777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DB-0C43-A7A5-192F3AE9155E}"/>
                </c:ext>
              </c:extLst>
            </c:dLbl>
            <c:dLbl>
              <c:idx val="1"/>
              <c:layout>
                <c:manualLayout>
                  <c:x val="1.620370370370362E-2"/>
                  <c:y val="-7.2222222222222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DB-0C43-A7A5-192F3AE9155E}"/>
                </c:ext>
              </c:extLst>
            </c:dLbl>
            <c:dLbl>
              <c:idx val="2"/>
              <c:layout>
                <c:manualLayout>
                  <c:x val="2.777777777777761E-2"/>
                  <c:y val="-3.6111111111111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DB-0C43-A7A5-192F3AE915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Sheet1!$AK$4:$AK$6</c:f>
              <c:strCache>
                <c:ptCount val="3"/>
                <c:pt idx="0">
                  <c:v>Russell</c:v>
                </c:pt>
                <c:pt idx="1">
                  <c:v>Cobb</c:v>
                </c:pt>
                <c:pt idx="2">
                  <c:v>State</c:v>
                </c:pt>
              </c:strCache>
            </c:strRef>
          </c:cat>
          <c:val>
            <c:numRef>
              <c:f>Sheet1!$AL$4:$AL$6</c:f>
              <c:numCache>
                <c:formatCode>0.00%</c:formatCode>
                <c:ptCount val="3"/>
                <c:pt idx="0">
                  <c:v>0.33900000000000002</c:v>
                </c:pt>
                <c:pt idx="1">
                  <c:v>0.51800000000000002</c:v>
                </c:pt>
                <c:pt idx="2">
                  <c:v>0.433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B-0C43-A7A5-192F3AE915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4288160"/>
        <c:axId val="1193371216"/>
        <c:axId val="0"/>
      </c:bar3DChart>
      <c:catAx>
        <c:axId val="115428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371216"/>
        <c:crosses val="autoZero"/>
        <c:auto val="1"/>
        <c:lblAlgn val="ctr"/>
        <c:lblOffset val="100"/>
        <c:noMultiLvlLbl val="0"/>
      </c:catAx>
      <c:valAx>
        <c:axId val="119337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4288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Math - Percent</a:t>
            </a:r>
            <a:r>
              <a:rPr lang="en-US" baseline="0"/>
              <a:t> Proficient &amp; Distinguished Learners</a:t>
            </a:r>
            <a:endParaRPr lang="en-US"/>
          </a:p>
        </c:rich>
      </c:tx>
      <c:layout>
        <c:manualLayout>
          <c:xMode val="edge"/>
          <c:yMode val="edge"/>
          <c:x val="0.15343740886555848"/>
          <c:y val="1.66666666666666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Sheet1!$AL$32:$AL$34</c:f>
              <c:strCache>
                <c:ptCount val="3"/>
                <c:pt idx="0">
                  <c:v>Russell</c:v>
                </c:pt>
                <c:pt idx="1">
                  <c:v>Cobb</c:v>
                </c:pt>
                <c:pt idx="2">
                  <c:v>State</c:v>
                </c:pt>
              </c:strCache>
            </c:strRef>
          </c:cat>
          <c:val>
            <c:numRef>
              <c:f>Sheet1!$AM$32:$AM$34</c:f>
              <c:numCache>
                <c:formatCode>0.00%</c:formatCode>
                <c:ptCount val="3"/>
                <c:pt idx="0">
                  <c:v>0.36599999999999999</c:v>
                </c:pt>
                <c:pt idx="1">
                  <c:v>0.34200000000000003</c:v>
                </c:pt>
                <c:pt idx="2">
                  <c:v>0.47199999999999998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F2-B64D-9930-67AF18E3B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8629760"/>
        <c:axId val="1197087968"/>
        <c:axId val="0"/>
      </c:bar3DChart>
      <c:catAx>
        <c:axId val="120862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7087968"/>
        <c:crosses val="autoZero"/>
        <c:auto val="1"/>
        <c:lblAlgn val="ctr"/>
        <c:lblOffset val="100"/>
        <c:noMultiLvlLbl val="0"/>
      </c:catAx>
      <c:valAx>
        <c:axId val="1197087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8629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English Language Arts</a:t>
            </a:r>
            <a:r>
              <a:rPr lang="en-US" baseline="0" dirty="0"/>
              <a:t> - All Students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Sheet1!$A$8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Sheet1!$B$6:$M$7</c:f>
              <c:multiLvlStrCache>
                <c:ptCount val="12"/>
                <c:lvl>
                  <c:pt idx="0">
                    <c:v>2016-2017</c:v>
                  </c:pt>
                  <c:pt idx="1">
                    <c:v>2017-2018</c:v>
                  </c:pt>
                  <c:pt idx="2">
                    <c:v>2018-2019</c:v>
                  </c:pt>
                  <c:pt idx="3">
                    <c:v>2016-2017</c:v>
                  </c:pt>
                  <c:pt idx="4">
                    <c:v>2017-2018</c:v>
                  </c:pt>
                  <c:pt idx="5">
                    <c:v>2018-2019</c:v>
                  </c:pt>
                  <c:pt idx="6">
                    <c:v>2016-2017</c:v>
                  </c:pt>
                  <c:pt idx="7">
                    <c:v>2017-2018</c:v>
                  </c:pt>
                  <c:pt idx="8">
                    <c:v>2018-2019</c:v>
                  </c:pt>
                  <c:pt idx="9">
                    <c:v>2016-2017</c:v>
                  </c:pt>
                  <c:pt idx="10">
                    <c:v>2017-2018</c:v>
                  </c:pt>
                  <c:pt idx="11">
                    <c:v>2018-2019</c:v>
                  </c:pt>
                </c:lvl>
                <c:lvl>
                  <c:pt idx="0">
                    <c:v>Beginning Learners</c:v>
                  </c:pt>
                  <c:pt idx="3">
                    <c:v>Developing Learners</c:v>
                  </c:pt>
                  <c:pt idx="6">
                    <c:v>Proficient Learners</c:v>
                  </c:pt>
                  <c:pt idx="9">
                    <c:v>Distinguished Learners</c:v>
                  </c:pt>
                </c:lvl>
              </c:multiLvlStrCache>
            </c:multiLvlStrRef>
          </c:cat>
          <c:val>
            <c:numRef>
              <c:f>Sheet1!$B$8:$M$8</c:f>
              <c:numCache>
                <c:formatCode>0.00%</c:formatCode>
                <c:ptCount val="12"/>
                <c:pt idx="0">
                  <c:v>0.308</c:v>
                </c:pt>
                <c:pt idx="1">
                  <c:v>0.33700000000000002</c:v>
                </c:pt>
                <c:pt idx="2">
                  <c:v>0.28000000000000003</c:v>
                </c:pt>
                <c:pt idx="3">
                  <c:v>0.45300000000000001</c:v>
                </c:pt>
                <c:pt idx="4">
                  <c:v>0.39600000000000002</c:v>
                </c:pt>
                <c:pt idx="5">
                  <c:v>0.45</c:v>
                </c:pt>
                <c:pt idx="6">
                  <c:v>0.214</c:v>
                </c:pt>
                <c:pt idx="7">
                  <c:v>0.218</c:v>
                </c:pt>
                <c:pt idx="8">
                  <c:v>0.19</c:v>
                </c:pt>
                <c:pt idx="9">
                  <c:v>2.5000000000000001E-2</c:v>
                </c:pt>
                <c:pt idx="10">
                  <c:v>0.05</c:v>
                </c:pt>
                <c:pt idx="1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DB-4640-90EF-8F244BE8F34B}"/>
            </c:ext>
          </c:extLst>
        </c:ser>
        <c:ser>
          <c:idx val="1"/>
          <c:order val="1"/>
          <c:tx>
            <c:strRef>
              <c:f>Sheet1!$A$9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Sheet1!$B$6:$M$7</c:f>
              <c:multiLvlStrCache>
                <c:ptCount val="12"/>
                <c:lvl>
                  <c:pt idx="0">
                    <c:v>2016-2017</c:v>
                  </c:pt>
                  <c:pt idx="1">
                    <c:v>2017-2018</c:v>
                  </c:pt>
                  <c:pt idx="2">
                    <c:v>2018-2019</c:v>
                  </c:pt>
                  <c:pt idx="3">
                    <c:v>2016-2017</c:v>
                  </c:pt>
                  <c:pt idx="4">
                    <c:v>2017-2018</c:v>
                  </c:pt>
                  <c:pt idx="5">
                    <c:v>2018-2019</c:v>
                  </c:pt>
                  <c:pt idx="6">
                    <c:v>2016-2017</c:v>
                  </c:pt>
                  <c:pt idx="7">
                    <c:v>2017-2018</c:v>
                  </c:pt>
                  <c:pt idx="8">
                    <c:v>2018-2019</c:v>
                  </c:pt>
                  <c:pt idx="9">
                    <c:v>2016-2017</c:v>
                  </c:pt>
                  <c:pt idx="10">
                    <c:v>2017-2018</c:v>
                  </c:pt>
                  <c:pt idx="11">
                    <c:v>2018-2019</c:v>
                  </c:pt>
                </c:lvl>
                <c:lvl>
                  <c:pt idx="0">
                    <c:v>Beginning Learners</c:v>
                  </c:pt>
                  <c:pt idx="3">
                    <c:v>Developing Learners</c:v>
                  </c:pt>
                  <c:pt idx="6">
                    <c:v>Proficient Learners</c:v>
                  </c:pt>
                  <c:pt idx="9">
                    <c:v>Distinguished Learners</c:v>
                  </c:pt>
                </c:lvl>
              </c:multiLvlStrCache>
            </c:multiLvlStrRef>
          </c:cat>
          <c:val>
            <c:numRef>
              <c:f>Sheet1!$B$9:$M$9</c:f>
              <c:numCache>
                <c:formatCode>0.00%</c:formatCode>
                <c:ptCount val="12"/>
                <c:pt idx="0">
                  <c:v>0.13500000000000001</c:v>
                </c:pt>
                <c:pt idx="1">
                  <c:v>0.33600000000000002</c:v>
                </c:pt>
                <c:pt idx="2">
                  <c:v>0.30499999999999999</c:v>
                </c:pt>
                <c:pt idx="3">
                  <c:v>0.5</c:v>
                </c:pt>
                <c:pt idx="4">
                  <c:v>0.33600000000000002</c:v>
                </c:pt>
                <c:pt idx="5">
                  <c:v>0.34699999999999998</c:v>
                </c:pt>
                <c:pt idx="6">
                  <c:v>0.27150000000000002</c:v>
                </c:pt>
                <c:pt idx="7">
                  <c:v>0.28599999999999998</c:v>
                </c:pt>
                <c:pt idx="8">
                  <c:v>0.26300000000000001</c:v>
                </c:pt>
                <c:pt idx="9">
                  <c:v>9.4E-2</c:v>
                </c:pt>
                <c:pt idx="10">
                  <c:v>5.8999999999999997E-2</c:v>
                </c:pt>
                <c:pt idx="11">
                  <c:v>8.4000000000000005E-2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DB-4640-90EF-8F244BE8F34B}"/>
            </c:ext>
          </c:extLst>
        </c:ser>
        <c:ser>
          <c:idx val="2"/>
          <c:order val="2"/>
          <c:tx>
            <c:strRef>
              <c:f>Sheet1!$A$10</c:f>
              <c:strCache>
                <c:ptCount val="1"/>
                <c:pt idx="0">
                  <c:v>5th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DB-4640-90EF-8F244BE8F34B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DB-4640-90EF-8F244BE8F34B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4DB-4640-90EF-8F244BE8F34B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DB-4640-90EF-8F244BE8F34B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4DB-4640-90EF-8F244BE8F34B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DB-4640-90EF-8F244BE8F34B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4DB-4640-90EF-8F244BE8F34B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4DB-4640-90EF-8F244BE8F34B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4DB-4640-90EF-8F244BE8F34B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4DB-4640-90EF-8F244BE8F34B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4DB-4640-90EF-8F244BE8F34B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4DB-4640-90EF-8F244BE8F3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Sheet1!$B$6:$M$7</c:f>
              <c:multiLvlStrCache>
                <c:ptCount val="12"/>
                <c:lvl>
                  <c:pt idx="0">
                    <c:v>2016-2017</c:v>
                  </c:pt>
                  <c:pt idx="1">
                    <c:v>2017-2018</c:v>
                  </c:pt>
                  <c:pt idx="2">
                    <c:v>2018-2019</c:v>
                  </c:pt>
                  <c:pt idx="3">
                    <c:v>2016-2017</c:v>
                  </c:pt>
                  <c:pt idx="4">
                    <c:v>2017-2018</c:v>
                  </c:pt>
                  <c:pt idx="5">
                    <c:v>2018-2019</c:v>
                  </c:pt>
                  <c:pt idx="6">
                    <c:v>2016-2017</c:v>
                  </c:pt>
                  <c:pt idx="7">
                    <c:v>2017-2018</c:v>
                  </c:pt>
                  <c:pt idx="8">
                    <c:v>2018-2019</c:v>
                  </c:pt>
                  <c:pt idx="9">
                    <c:v>2016-2017</c:v>
                  </c:pt>
                  <c:pt idx="10">
                    <c:v>2017-2018</c:v>
                  </c:pt>
                  <c:pt idx="11">
                    <c:v>2018-2019</c:v>
                  </c:pt>
                </c:lvl>
                <c:lvl>
                  <c:pt idx="0">
                    <c:v>Beginning Learners</c:v>
                  </c:pt>
                  <c:pt idx="3">
                    <c:v>Developing Learners</c:v>
                  </c:pt>
                  <c:pt idx="6">
                    <c:v>Proficient Learners</c:v>
                  </c:pt>
                  <c:pt idx="9">
                    <c:v>Distinguished Learners</c:v>
                  </c:pt>
                </c:lvl>
              </c:multiLvlStrCache>
            </c:multiLvlStrRef>
          </c:cat>
          <c:val>
            <c:numRef>
              <c:f>Sheet1!$B$10:$M$10</c:f>
              <c:numCache>
                <c:formatCode>0.00%</c:formatCode>
                <c:ptCount val="12"/>
                <c:pt idx="0">
                  <c:v>0.24199999999999999</c:v>
                </c:pt>
                <c:pt idx="1">
                  <c:v>0.217</c:v>
                </c:pt>
                <c:pt idx="2">
                  <c:v>0.152</c:v>
                </c:pt>
                <c:pt idx="3">
                  <c:v>0.46100000000000002</c:v>
                </c:pt>
                <c:pt idx="4">
                  <c:v>0.42199999999999999</c:v>
                </c:pt>
                <c:pt idx="5">
                  <c:v>0.45500000000000002</c:v>
                </c:pt>
                <c:pt idx="6">
                  <c:v>0.28100000000000003</c:v>
                </c:pt>
                <c:pt idx="7">
                  <c:v>0.34899999999999998</c:v>
                </c:pt>
                <c:pt idx="8">
                  <c:v>0.32100000000000001</c:v>
                </c:pt>
                <c:pt idx="9">
                  <c:v>1.6E-2</c:v>
                </c:pt>
                <c:pt idx="10">
                  <c:v>1.2E-2</c:v>
                </c:pt>
                <c:pt idx="11">
                  <c:v>7.0999999999999994E-2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4DB-4640-90EF-8F244BE8F3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2836896"/>
        <c:axId val="1186305680"/>
      </c:barChart>
      <c:catAx>
        <c:axId val="119283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6305680"/>
        <c:crosses val="autoZero"/>
        <c:auto val="1"/>
        <c:lblAlgn val="ctr"/>
        <c:lblOffset val="100"/>
        <c:noMultiLvlLbl val="0"/>
      </c:catAx>
      <c:valAx>
        <c:axId val="1186305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2836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Math- All Students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Sheet1!$A$49</c:f>
              <c:strCache>
                <c:ptCount val="1"/>
                <c:pt idx="0">
                  <c:v>3rd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25-E442-B4B5-CA57452D5A2E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25-E442-B4B5-CA57452D5A2E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25-E442-B4B5-CA57452D5A2E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E25-E442-B4B5-CA57452D5A2E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25-E442-B4B5-CA57452D5A2E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E25-E442-B4B5-CA57452D5A2E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25-E442-B4B5-CA57452D5A2E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25-E442-B4B5-CA57452D5A2E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25-E442-B4B5-CA57452D5A2E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25-E442-B4B5-CA57452D5A2E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E25-E442-B4B5-CA57452D5A2E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25-E442-B4B5-CA57452D5A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eparator>, </c:separator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cat>
            <c:multiLvlStrRef>
              <c:f>Sheet1!$B$46:$M$48</c:f>
              <c:multiLvlStrCache>
                <c:ptCount val="12"/>
                <c:lvl>
                  <c:pt idx="0">
                    <c:v>2016-2017</c:v>
                  </c:pt>
                  <c:pt idx="1">
                    <c:v>2017-2018</c:v>
                  </c:pt>
                  <c:pt idx="2">
                    <c:v>2018-2019</c:v>
                  </c:pt>
                  <c:pt idx="3">
                    <c:v>2016-2017</c:v>
                  </c:pt>
                  <c:pt idx="4">
                    <c:v>2017-2018</c:v>
                  </c:pt>
                  <c:pt idx="5">
                    <c:v>2018-2019</c:v>
                  </c:pt>
                  <c:pt idx="6">
                    <c:v>2016-2017</c:v>
                  </c:pt>
                  <c:pt idx="7">
                    <c:v>2017-2018</c:v>
                  </c:pt>
                  <c:pt idx="8">
                    <c:v>2018-2019</c:v>
                  </c:pt>
                  <c:pt idx="9">
                    <c:v>2016-2017</c:v>
                  </c:pt>
                  <c:pt idx="10">
                    <c:v>2017-2018</c:v>
                  </c:pt>
                  <c:pt idx="11">
                    <c:v>2018-2019</c:v>
                  </c:pt>
                </c:lvl>
                <c:lvl>
                  <c:pt idx="0">
                    <c:v>Beginning Learners</c:v>
                  </c:pt>
                  <c:pt idx="3">
                    <c:v>Developing Learners</c:v>
                  </c:pt>
                  <c:pt idx="6">
                    <c:v>Proficient Learners</c:v>
                  </c:pt>
                  <c:pt idx="9">
                    <c:v>Distinguished Learners</c:v>
                  </c:pt>
                </c:lvl>
                <c:lvl>
                  <c:pt idx="0">
                    <c:v>Math - All Students</c:v>
                  </c:pt>
                </c:lvl>
              </c:multiLvlStrCache>
            </c:multiLvlStrRef>
          </c:cat>
          <c:val>
            <c:numRef>
              <c:f>Sheet1!$B$49:$M$49</c:f>
              <c:numCache>
                <c:formatCode>0.00%</c:formatCode>
                <c:ptCount val="12"/>
                <c:pt idx="0">
                  <c:v>0.35599999999999998</c:v>
                </c:pt>
                <c:pt idx="1">
                  <c:v>0.3</c:v>
                </c:pt>
                <c:pt idx="2">
                  <c:v>0.17199999999999999</c:v>
                </c:pt>
                <c:pt idx="3">
                  <c:v>0.45800000000000002</c:v>
                </c:pt>
                <c:pt idx="4">
                  <c:v>0.33</c:v>
                </c:pt>
                <c:pt idx="5">
                  <c:v>0.39400000000000002</c:v>
                </c:pt>
                <c:pt idx="6">
                  <c:v>0.161</c:v>
                </c:pt>
                <c:pt idx="7">
                  <c:v>0.28999999999999998</c:v>
                </c:pt>
                <c:pt idx="8">
                  <c:v>0.374</c:v>
                </c:pt>
                <c:pt idx="9">
                  <c:v>2.5000000000000001E-2</c:v>
                </c:pt>
                <c:pt idx="10">
                  <c:v>0.08</c:v>
                </c:pt>
                <c:pt idx="11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E25-E442-B4B5-CA57452D5A2E}"/>
            </c:ext>
          </c:extLst>
        </c:ser>
        <c:ser>
          <c:idx val="1"/>
          <c:order val="1"/>
          <c:tx>
            <c:strRef>
              <c:f>Sheet1!$A$50</c:f>
              <c:strCache>
                <c:ptCount val="1"/>
                <c:pt idx="0">
                  <c:v>4th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Sheet1!$B$46:$M$48</c:f>
              <c:multiLvlStrCache>
                <c:ptCount val="12"/>
                <c:lvl>
                  <c:pt idx="0">
                    <c:v>2016-2017</c:v>
                  </c:pt>
                  <c:pt idx="1">
                    <c:v>2017-2018</c:v>
                  </c:pt>
                  <c:pt idx="2">
                    <c:v>2018-2019</c:v>
                  </c:pt>
                  <c:pt idx="3">
                    <c:v>2016-2017</c:v>
                  </c:pt>
                  <c:pt idx="4">
                    <c:v>2017-2018</c:v>
                  </c:pt>
                  <c:pt idx="5">
                    <c:v>2018-2019</c:v>
                  </c:pt>
                  <c:pt idx="6">
                    <c:v>2016-2017</c:v>
                  </c:pt>
                  <c:pt idx="7">
                    <c:v>2017-2018</c:v>
                  </c:pt>
                  <c:pt idx="8">
                    <c:v>2018-2019</c:v>
                  </c:pt>
                  <c:pt idx="9">
                    <c:v>2016-2017</c:v>
                  </c:pt>
                  <c:pt idx="10">
                    <c:v>2017-2018</c:v>
                  </c:pt>
                  <c:pt idx="11">
                    <c:v>2018-2019</c:v>
                  </c:pt>
                </c:lvl>
                <c:lvl>
                  <c:pt idx="0">
                    <c:v>Beginning Learners</c:v>
                  </c:pt>
                  <c:pt idx="3">
                    <c:v>Developing Learners</c:v>
                  </c:pt>
                  <c:pt idx="6">
                    <c:v>Proficient Learners</c:v>
                  </c:pt>
                  <c:pt idx="9">
                    <c:v>Distinguished Learners</c:v>
                  </c:pt>
                </c:lvl>
                <c:lvl>
                  <c:pt idx="0">
                    <c:v>Math - All Students</c:v>
                  </c:pt>
                </c:lvl>
              </c:multiLvlStrCache>
            </c:multiLvlStrRef>
          </c:cat>
          <c:val>
            <c:numRef>
              <c:f>Sheet1!$B$50:$M$50</c:f>
              <c:numCache>
                <c:formatCode>0.00%</c:formatCode>
                <c:ptCount val="12"/>
                <c:pt idx="0">
                  <c:v>0.16500000000000001</c:v>
                </c:pt>
                <c:pt idx="1">
                  <c:v>0.16</c:v>
                </c:pt>
                <c:pt idx="2">
                  <c:v>0.30499999999999999</c:v>
                </c:pt>
                <c:pt idx="3">
                  <c:v>0.21099999999999999</c:v>
                </c:pt>
                <c:pt idx="4">
                  <c:v>0.52900000000000003</c:v>
                </c:pt>
                <c:pt idx="5">
                  <c:v>0.35799999999999998</c:v>
                </c:pt>
                <c:pt idx="6">
                  <c:v>0.32</c:v>
                </c:pt>
                <c:pt idx="7">
                  <c:v>0.26100000000000001</c:v>
                </c:pt>
                <c:pt idx="8">
                  <c:v>0.379</c:v>
                </c:pt>
                <c:pt idx="9">
                  <c:v>9.4E-2</c:v>
                </c:pt>
                <c:pt idx="10">
                  <c:v>0.05</c:v>
                </c:pt>
                <c:pt idx="11">
                  <c:v>5.2999999999999999E-2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E25-E442-B4B5-CA57452D5A2E}"/>
            </c:ext>
          </c:extLst>
        </c:ser>
        <c:ser>
          <c:idx val="2"/>
          <c:order val="2"/>
          <c:tx>
            <c:strRef>
              <c:f>Sheet1!$A$51</c:f>
              <c:strCache>
                <c:ptCount val="1"/>
                <c:pt idx="0">
                  <c:v>5th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Sheet1!$B$46:$M$48</c:f>
              <c:multiLvlStrCache>
                <c:ptCount val="12"/>
                <c:lvl>
                  <c:pt idx="0">
                    <c:v>2016-2017</c:v>
                  </c:pt>
                  <c:pt idx="1">
                    <c:v>2017-2018</c:v>
                  </c:pt>
                  <c:pt idx="2">
                    <c:v>2018-2019</c:v>
                  </c:pt>
                  <c:pt idx="3">
                    <c:v>2016-2017</c:v>
                  </c:pt>
                  <c:pt idx="4">
                    <c:v>2017-2018</c:v>
                  </c:pt>
                  <c:pt idx="5">
                    <c:v>2018-2019</c:v>
                  </c:pt>
                  <c:pt idx="6">
                    <c:v>2016-2017</c:v>
                  </c:pt>
                  <c:pt idx="7">
                    <c:v>2017-2018</c:v>
                  </c:pt>
                  <c:pt idx="8">
                    <c:v>2018-2019</c:v>
                  </c:pt>
                  <c:pt idx="9">
                    <c:v>2016-2017</c:v>
                  </c:pt>
                  <c:pt idx="10">
                    <c:v>2017-2018</c:v>
                  </c:pt>
                  <c:pt idx="11">
                    <c:v>2018-2019</c:v>
                  </c:pt>
                </c:lvl>
                <c:lvl>
                  <c:pt idx="0">
                    <c:v>Beginning Learners</c:v>
                  </c:pt>
                  <c:pt idx="3">
                    <c:v>Developing Learners</c:v>
                  </c:pt>
                  <c:pt idx="6">
                    <c:v>Proficient Learners</c:v>
                  </c:pt>
                  <c:pt idx="9">
                    <c:v>Distinguished Learners</c:v>
                  </c:pt>
                </c:lvl>
                <c:lvl>
                  <c:pt idx="0">
                    <c:v>Math - All Students</c:v>
                  </c:pt>
                </c:lvl>
              </c:multiLvlStrCache>
            </c:multiLvlStrRef>
          </c:cat>
          <c:val>
            <c:numRef>
              <c:f>Sheet1!$B$51:$M$51</c:f>
              <c:numCache>
                <c:formatCode>0.00%</c:formatCode>
                <c:ptCount val="12"/>
                <c:pt idx="0">
                  <c:v>0.33300000000000002</c:v>
                </c:pt>
                <c:pt idx="1">
                  <c:v>0.22900000000000001</c:v>
                </c:pt>
                <c:pt idx="2">
                  <c:v>0.27700000000000002</c:v>
                </c:pt>
                <c:pt idx="3">
                  <c:v>0.53</c:v>
                </c:pt>
                <c:pt idx="4">
                  <c:v>0.42199999999999999</c:v>
                </c:pt>
                <c:pt idx="5">
                  <c:v>0.47299999999999998</c:v>
                </c:pt>
                <c:pt idx="6">
                  <c:v>0.19400000000000001</c:v>
                </c:pt>
                <c:pt idx="7">
                  <c:v>0.22900000000000001</c:v>
                </c:pt>
                <c:pt idx="8">
                  <c:v>0.19600000000000001</c:v>
                </c:pt>
                <c:pt idx="9">
                  <c:v>3.9E-2</c:v>
                </c:pt>
                <c:pt idx="10">
                  <c:v>1.2E-2</c:v>
                </c:pt>
                <c:pt idx="11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E25-E442-B4B5-CA57452D5A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94671008"/>
        <c:axId val="1189826944"/>
      </c:barChart>
      <c:catAx>
        <c:axId val="1194671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9826944"/>
        <c:crosses val="autoZero"/>
        <c:auto val="1"/>
        <c:lblAlgn val="ctr"/>
        <c:lblOffset val="100"/>
        <c:noMultiLvlLbl val="0"/>
      </c:catAx>
      <c:valAx>
        <c:axId val="1189826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467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ELA 2016-2017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60-2F43-AE7E-7E994F189CD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60-2F43-AE7E-7E994F189CD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60-2F43-AE7E-7E994F189CD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060-2F43-AE7E-7E994F189CD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Sheet1!$A$111:$A$114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Sheet1!$B$111:$B$114</c:f>
              <c:numCache>
                <c:formatCode>0.00%</c:formatCode>
                <c:ptCount val="4"/>
                <c:pt idx="0">
                  <c:v>0.26500000000000001</c:v>
                </c:pt>
                <c:pt idx="1">
                  <c:v>0.48899999999999999</c:v>
                </c:pt>
                <c:pt idx="2">
                  <c:v>0.216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60-2F43-AE7E-7E994F189C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ELA 2017-2018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687-1E4E-AF42-1B10228FE65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687-1E4E-AF42-1B10228FE65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687-1E4E-AF42-1B10228FE65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687-1E4E-AF42-1B10228FE6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Sheet1!$A$127:$A$130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Sheet1!$B$127:$B$130</c:f>
              <c:numCache>
                <c:formatCode>0.00%</c:formatCode>
                <c:ptCount val="4"/>
                <c:pt idx="0">
                  <c:v>0.371</c:v>
                </c:pt>
                <c:pt idx="1">
                  <c:v>0.375</c:v>
                </c:pt>
                <c:pt idx="2">
                  <c:v>0.22800000000000001</c:v>
                </c:pt>
                <c:pt idx="3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687-1E4E-AF42-1B10228FE6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ELA 2018-2019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2D-B749-BFA9-771D05F70A3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D2D-B749-BFA9-771D05F70A3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D2D-B749-BFA9-771D05F70A3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D2D-B749-BFA9-771D05F70A3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Sheet1!$A$143:$A$146</c:f>
              <c:strCache>
                <c:ptCount val="4"/>
                <c:pt idx="0">
                  <c:v>Beginning Leaners</c:v>
                </c:pt>
                <c:pt idx="1">
                  <c:v>Developing Learners</c:v>
                </c:pt>
                <c:pt idx="2">
                  <c:v>Proficent learners</c:v>
                </c:pt>
                <c:pt idx="3">
                  <c:v>Distinguished Learners</c:v>
                </c:pt>
              </c:strCache>
            </c:strRef>
          </c:cat>
          <c:val>
            <c:numRef>
              <c:f>Sheet1!$B$143:$B$146</c:f>
              <c:numCache>
                <c:formatCode>0.00%</c:formatCode>
                <c:ptCount val="4"/>
                <c:pt idx="0">
                  <c:v>0.28899999999999998</c:v>
                </c:pt>
                <c:pt idx="1">
                  <c:v>0.43099999999999999</c:v>
                </c:pt>
                <c:pt idx="2">
                  <c:v>0.24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D2D-B749-BFA9-771D05F70A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ELA 2016-2017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D8E43-CF73-4B42-81A2-A42252714B61}" type="datetimeFigureOut">
              <a:rPr lang="en-US" smtClean="0"/>
              <a:t>3/29/20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0878C-3EB4-C240-8F90-6897F1FD3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8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0878C-3EB4-C240-8F90-6897F1FD33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77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0878C-3EB4-C240-8F90-6897F1FD33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87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0878C-3EB4-C240-8F90-6897F1FD33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09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0878C-3EB4-C240-8F90-6897F1FD33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30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0878C-3EB4-C240-8F90-6897F1FD33D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80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BA3-0EB9-1B4E-B363-04A4E78C818A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B4C7366-037B-8741-905A-7DBF9C206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0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BA3-0EB9-1B4E-B363-04A4E78C818A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7366-037B-8741-905A-7DBF9C206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BA3-0EB9-1B4E-B363-04A4E78C818A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7366-037B-8741-905A-7DBF9C206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5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BA3-0EB9-1B4E-B363-04A4E78C818A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7366-037B-8741-905A-7DBF9C206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1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6168BA3-0EB9-1B4E-B363-04A4E78C818A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B4C7366-037B-8741-905A-7DBF9C206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0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BA3-0EB9-1B4E-B363-04A4E78C818A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7366-037B-8741-905A-7DBF9C206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0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BA3-0EB9-1B4E-B363-04A4E78C818A}" type="datetimeFigureOut">
              <a:rPr lang="en-US" smtClean="0"/>
              <a:t>3/29/20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7366-037B-8741-905A-7DBF9C206F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9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BA3-0EB9-1B4E-B363-04A4E78C818A}" type="datetimeFigureOut">
              <a:rPr lang="en-US" smtClean="0"/>
              <a:t>3/29/20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7366-037B-8741-905A-7DBF9C206F5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277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BA3-0EB9-1B4E-B363-04A4E78C818A}" type="datetimeFigureOut">
              <a:rPr lang="en-US" smtClean="0"/>
              <a:t>3/29/20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7366-037B-8741-905A-7DBF9C206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0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BA3-0EB9-1B4E-B363-04A4E78C818A}" type="datetimeFigureOut">
              <a:rPr lang="en-US" smtClean="0"/>
              <a:t>3/29/20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7366-037B-8741-905A-7DBF9C206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5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8BA3-0EB9-1B4E-B363-04A4E78C818A}" type="datetimeFigureOut">
              <a:rPr lang="en-US" smtClean="0"/>
              <a:t>3/29/20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C7366-037B-8741-905A-7DBF9C206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8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6168BA3-0EB9-1B4E-B363-04A4E78C818A}" type="datetimeFigureOut">
              <a:rPr lang="en-US" smtClean="0"/>
              <a:t>3/29/20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B4C7366-037B-8741-905A-7DBF9C206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4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6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F1AC4-6122-A741-B97D-02E1D609A0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/>
              <a:t>Data Overview:</a:t>
            </a:r>
            <a:br>
              <a:rPr lang="en-US" sz="8000" dirty="0"/>
            </a:br>
            <a:r>
              <a:rPr lang="en-US" sz="8000" dirty="0"/>
              <a:t>Richard B. Russell Elementary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B1EC25-885D-2849-868C-C312973C7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60" y="4626626"/>
            <a:ext cx="7891272" cy="106984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Gaberielle Miller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Grade Teacher</a:t>
            </a:r>
          </a:p>
          <a:p>
            <a:r>
              <a:rPr lang="en-US" dirty="0"/>
              <a:t>April 2020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291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9190F-3C45-EA4F-9D55-D600D725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Economically Disadvantage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913F397-7CFD-7C49-A48D-005538D11F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304447"/>
              </p:ext>
            </p:extLst>
          </p:nvPr>
        </p:nvGraphicFramePr>
        <p:xfrm>
          <a:off x="304800" y="1804226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948AA26-4AC3-4B4D-828E-39009E811B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432251"/>
              </p:ext>
            </p:extLst>
          </p:nvPr>
        </p:nvGraphicFramePr>
        <p:xfrm>
          <a:off x="4267200" y="1804226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99CFA25-F64D-B54A-9729-151CF81035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365848"/>
              </p:ext>
            </p:extLst>
          </p:nvPr>
        </p:nvGraphicFramePr>
        <p:xfrm>
          <a:off x="8229600" y="1804226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26706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9190F-3C45-EA4F-9D55-D600D725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Economically Disadvantage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913F397-7CFD-7C49-A48D-005538D11F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8402211"/>
              </p:ext>
            </p:extLst>
          </p:nvPr>
        </p:nvGraphicFramePr>
        <p:xfrm>
          <a:off x="2421996" y="2093976"/>
          <a:ext cx="4926013" cy="3249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BCBF20B-A6D3-CA47-B793-8E82F0E85A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2086324"/>
              </p:ext>
            </p:extLst>
          </p:nvPr>
        </p:nvGraphicFramePr>
        <p:xfrm>
          <a:off x="0" y="2020825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32AE2E1-55E8-C04E-91F3-6F9BC1067A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761270"/>
              </p:ext>
            </p:extLst>
          </p:nvPr>
        </p:nvGraphicFramePr>
        <p:xfrm>
          <a:off x="4267200" y="2011354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E5B5F74-42D0-1247-8B34-FCDF2EE893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744980"/>
              </p:ext>
            </p:extLst>
          </p:nvPr>
        </p:nvGraphicFramePr>
        <p:xfrm>
          <a:off x="8359301" y="1889951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71703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9190F-3C45-EA4F-9D55-D600D725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Students with Disabilities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DF4DA6A-626A-D745-8823-464DF69722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7913013"/>
              </p:ext>
            </p:extLst>
          </p:nvPr>
        </p:nvGraphicFramePr>
        <p:xfrm>
          <a:off x="304800" y="1928811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A43AFA5-B158-E64A-A6B9-C5A83EC9FB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2196153"/>
              </p:ext>
            </p:extLst>
          </p:nvPr>
        </p:nvGraphicFramePr>
        <p:xfrm>
          <a:off x="4267200" y="1928811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FE0885D2-CCCD-B849-B003-59786B503D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2371405"/>
              </p:ext>
            </p:extLst>
          </p:nvPr>
        </p:nvGraphicFramePr>
        <p:xfrm>
          <a:off x="8229600" y="1832801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99505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9190F-3C45-EA4F-9D55-D600D725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Students with Disabilities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9B120A5-4AD5-304F-8399-7B9122FA20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353553"/>
              </p:ext>
            </p:extLst>
          </p:nvPr>
        </p:nvGraphicFramePr>
        <p:xfrm>
          <a:off x="304800" y="2075688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018825B-63D7-014D-95D7-83C9091256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097364"/>
              </p:ext>
            </p:extLst>
          </p:nvPr>
        </p:nvGraphicFramePr>
        <p:xfrm>
          <a:off x="4267200" y="2084832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F49F487-98A5-974E-A3D3-760EBF5146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630840"/>
              </p:ext>
            </p:extLst>
          </p:nvPr>
        </p:nvGraphicFramePr>
        <p:xfrm>
          <a:off x="8229600" y="2075688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01619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9190F-3C45-EA4F-9D55-D600D725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English Language Learners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F18EDE3-282B-134C-927D-654766BF2F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8855732"/>
              </p:ext>
            </p:extLst>
          </p:nvPr>
        </p:nvGraphicFramePr>
        <p:xfrm>
          <a:off x="304800" y="2057398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DA5AD78-E2FC-F141-9A98-0C169A045B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175238"/>
              </p:ext>
            </p:extLst>
          </p:nvPr>
        </p:nvGraphicFramePr>
        <p:xfrm>
          <a:off x="4267200" y="2039111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5C3318D-10AC-4E40-9D84-413F13350F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463532"/>
              </p:ext>
            </p:extLst>
          </p:nvPr>
        </p:nvGraphicFramePr>
        <p:xfrm>
          <a:off x="8229600" y="2039111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11867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9190F-3C45-EA4F-9D55-D600D725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English Language Learners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CA8831C-5C9F-C34D-BEAE-2C01396323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348978"/>
              </p:ext>
            </p:extLst>
          </p:nvPr>
        </p:nvGraphicFramePr>
        <p:xfrm>
          <a:off x="304800" y="2020825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A48809A-F508-2543-AE87-2B085FE303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735227"/>
              </p:ext>
            </p:extLst>
          </p:nvPr>
        </p:nvGraphicFramePr>
        <p:xfrm>
          <a:off x="4267200" y="2093976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A48809A-F508-2543-AE87-2B085FE303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128200"/>
              </p:ext>
            </p:extLst>
          </p:nvPr>
        </p:nvGraphicFramePr>
        <p:xfrm>
          <a:off x="8229600" y="2057400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592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9190F-3C45-EA4F-9D55-D600D725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Black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A5E4CEB-E1F1-D440-9BAD-AAFD66874D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5385691"/>
              </p:ext>
            </p:extLst>
          </p:nvPr>
        </p:nvGraphicFramePr>
        <p:xfrm>
          <a:off x="304800" y="1697477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60FE9C3-FA9D-9A4A-93A6-AE212693A2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7942639"/>
              </p:ext>
            </p:extLst>
          </p:nvPr>
        </p:nvGraphicFramePr>
        <p:xfrm>
          <a:off x="4267200" y="1600200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5337B7E-1087-F843-98D8-A9E2E975B7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785032"/>
              </p:ext>
            </p:extLst>
          </p:nvPr>
        </p:nvGraphicFramePr>
        <p:xfrm>
          <a:off x="8229600" y="1600200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40396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9190F-3C45-EA4F-9D55-D600D725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Black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0F57D9A-BB9B-C546-AFF1-22E7DA41BA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3606462"/>
              </p:ext>
            </p:extLst>
          </p:nvPr>
        </p:nvGraphicFramePr>
        <p:xfrm>
          <a:off x="304800" y="1914525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C20DF4C-004E-B94B-BD7D-3463CF5B50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383659"/>
              </p:ext>
            </p:extLst>
          </p:nvPr>
        </p:nvGraphicFramePr>
        <p:xfrm>
          <a:off x="4267200" y="1914525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39B0E17-39C4-3340-9C21-6F2A7975B9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195669"/>
              </p:ext>
            </p:extLst>
          </p:nvPr>
        </p:nvGraphicFramePr>
        <p:xfrm>
          <a:off x="8207502" y="1914525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8217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9190F-3C45-EA4F-9D55-D600D725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White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8F20616-5E04-D344-86AB-06ED321009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668140"/>
              </p:ext>
            </p:extLst>
          </p:nvPr>
        </p:nvGraphicFramePr>
        <p:xfrm>
          <a:off x="304800" y="2093976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2C0E472-672F-BE43-B0C4-A2E4E8F2D0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1464459"/>
              </p:ext>
            </p:extLst>
          </p:nvPr>
        </p:nvGraphicFramePr>
        <p:xfrm>
          <a:off x="4267200" y="2057401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E2516F8-B4FD-CD4E-862A-1A124774E2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042131"/>
              </p:ext>
            </p:extLst>
          </p:nvPr>
        </p:nvGraphicFramePr>
        <p:xfrm>
          <a:off x="8229600" y="2020825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9337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9190F-3C45-EA4F-9D55-D600D725C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White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96C83EA-F623-2446-BCCC-7CB83E60C4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83614"/>
              </p:ext>
            </p:extLst>
          </p:nvPr>
        </p:nvGraphicFramePr>
        <p:xfrm>
          <a:off x="304800" y="1624519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1F4EC63-F6C7-0B4E-B2AC-EED9A3711E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4393132"/>
              </p:ext>
            </p:extLst>
          </p:nvPr>
        </p:nvGraphicFramePr>
        <p:xfrm>
          <a:off x="4267200" y="1600200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D997A1F-8A3D-2D47-B208-AEE918E58A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731901"/>
              </p:ext>
            </p:extLst>
          </p:nvPr>
        </p:nvGraphicFramePr>
        <p:xfrm>
          <a:off x="8229600" y="1600200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368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F323AA-FB46-114F-8FB5-BADC452FE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Purpose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C6C13-431B-9F47-BEA9-30C6475D5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pPr lvl="0"/>
            <a:r>
              <a:rPr lang="en-US" sz="2400" b="1" dirty="0"/>
              <a:t>Review Russell Elementary School’s data </a:t>
            </a:r>
            <a:endParaRPr lang="en-US" sz="2400" dirty="0"/>
          </a:p>
          <a:p>
            <a:pPr lvl="0"/>
            <a:r>
              <a:rPr lang="en-US" sz="2400" b="1" dirty="0"/>
              <a:t>Explore student demographics </a:t>
            </a:r>
            <a:endParaRPr lang="en-US" sz="2400" dirty="0"/>
          </a:p>
          <a:p>
            <a:pPr lvl="0"/>
            <a:r>
              <a:rPr lang="en-US" sz="2400" b="1" dirty="0"/>
              <a:t>Georgia Milestones data</a:t>
            </a:r>
            <a:endParaRPr lang="en-US" sz="2400" dirty="0"/>
          </a:p>
          <a:p>
            <a:pPr lvl="0"/>
            <a:r>
              <a:rPr lang="en-US" sz="2400" b="1" dirty="0"/>
              <a:t>Study subgroups of students </a:t>
            </a:r>
            <a:endParaRPr lang="en-US" sz="2400" dirty="0"/>
          </a:p>
          <a:p>
            <a:pPr lvl="0"/>
            <a:r>
              <a:rPr lang="en-US" sz="2400" b="1" dirty="0"/>
              <a:t>Trends in Feeder Pattern</a:t>
            </a:r>
            <a:endParaRPr lang="en-US" sz="2400" dirty="0"/>
          </a:p>
          <a:p>
            <a:pPr lvl="0"/>
            <a:r>
              <a:rPr lang="en-US" sz="2400" b="1" dirty="0"/>
              <a:t>Compare school data with district and state data over the past 3 years </a:t>
            </a:r>
          </a:p>
          <a:p>
            <a:pPr lvl="0"/>
            <a:r>
              <a:rPr lang="en-US" sz="2400" b="1" dirty="0"/>
              <a:t>Summarize the findings and discuss next steps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0621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28EC1E5-C91F-224F-892F-2E76BE67B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Feeder Pattern Data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1A1B6B-2AAF-A54B-923B-54FA727315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Richard B. Russell</a:t>
            </a:r>
            <a:br>
              <a:rPr lang="en-US" dirty="0"/>
            </a:br>
            <a:r>
              <a:rPr lang="en-US" dirty="0"/>
              <a:t>Floyd Middle School</a:t>
            </a:r>
            <a:br>
              <a:rPr lang="en-US" dirty="0"/>
            </a:br>
            <a:r>
              <a:rPr lang="en-US" dirty="0"/>
              <a:t>South Cobb High School</a:t>
            </a:r>
          </a:p>
        </p:txBody>
      </p:sp>
    </p:spTree>
    <p:extLst>
      <p:ext uri="{BB962C8B-B14F-4D97-AF65-F5344CB8AC3E}">
        <p14:creationId xmlns:p14="http://schemas.microsoft.com/office/powerpoint/2010/main" val="2537635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D96CC10-B53C-2E40-A0C9-72A4A5C76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Georgia Milestones Proficiency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3E4DBB0-8CBD-8445-9E11-A926D12FBD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7490752"/>
              </p:ext>
            </p:extLst>
          </p:nvPr>
        </p:nvGraphicFramePr>
        <p:xfrm>
          <a:off x="828675" y="1825626"/>
          <a:ext cx="1052512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4708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1C8DD-4B5E-4545-B03E-70D3F35DD7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Georgia Milestones comparison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C9CD8C-3E42-6E48-96E5-85B6B44387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0364" y="4679619"/>
            <a:ext cx="7891272" cy="1069848"/>
          </a:xfrm>
        </p:spPr>
        <p:txBody>
          <a:bodyPr/>
          <a:lstStyle/>
          <a:p>
            <a:pPr algn="ctr"/>
            <a:r>
              <a:rPr lang="en-US" dirty="0"/>
              <a:t>Richard B. Russell</a:t>
            </a:r>
            <a:br>
              <a:rPr lang="en-US" dirty="0"/>
            </a:br>
            <a:r>
              <a:rPr lang="en-US" dirty="0"/>
              <a:t>Floyd Middle School</a:t>
            </a:r>
            <a:br>
              <a:rPr lang="en-US" dirty="0"/>
            </a:br>
            <a:r>
              <a:rPr lang="en-US" dirty="0"/>
              <a:t>South Cobb High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948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FB522-EF0D-B84E-8968-F446604CC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Georgia Milestones comparison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6A14C22-7904-944F-9FBB-EBE7CAD83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127713"/>
              </p:ext>
            </p:extLst>
          </p:nvPr>
        </p:nvGraphicFramePr>
        <p:xfrm>
          <a:off x="339720" y="1934818"/>
          <a:ext cx="5486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F9C0C24-212D-BE4A-AE46-A52DC7BE17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0219887"/>
              </p:ext>
            </p:extLst>
          </p:nvPr>
        </p:nvGraphicFramePr>
        <p:xfrm>
          <a:off x="6096000" y="2014397"/>
          <a:ext cx="5486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621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8FDEBDB-5859-4B9E-8810-2C5CFED09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D74D61-6FAD-9E40-BD11-CAF7DA9A1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942975"/>
            <a:ext cx="9966960" cy="3525056"/>
          </a:xfrm>
        </p:spPr>
        <p:txBody>
          <a:bodyPr anchor="b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Summary &amp; discussion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9993BF6D-663F-BC4C-8CFB-D9F718AA7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649148"/>
            <a:ext cx="9948672" cy="1486158"/>
          </a:xfrm>
        </p:spPr>
        <p:txBody>
          <a:bodyPr>
            <a:normAutofit/>
          </a:bodyPr>
          <a:lstStyle/>
          <a:p>
            <a:pPr algn="ctr"/>
            <a:endParaRPr lang="en-US">
              <a:solidFill>
                <a:srgbClr val="FFFFFF">
                  <a:alpha val="60000"/>
                </a:srgbClr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1D1A340-723B-4014-B5FE-204F06273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58589"/>
            <a:ext cx="9144000" cy="0"/>
          </a:xfrm>
          <a:prstGeom prst="line">
            <a:avLst/>
          </a:prstGeom>
          <a:ln w="28575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431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8F15AE3-A549-4E9C-A62A-C6256C1EE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89832D-7426-4DC3-9DFD-E3E3BB473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738A7C6-2A60-4720-B4A8-8703EF35E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6AE92B9-98A0-1B4F-AB4C-B157BEE2E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4268" y="1477131"/>
            <a:ext cx="3816126" cy="3915866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Summary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19A336F-42B4-43F8-B0F7-77F5CBD1E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3331562C-21A3-CC43-8F60-1B6784CA8B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55008"/>
              </p:ext>
            </p:extLst>
          </p:nvPr>
        </p:nvGraphicFramePr>
        <p:xfrm>
          <a:off x="641350" y="2077838"/>
          <a:ext cx="5132389" cy="2710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2275">
                  <a:extLst>
                    <a:ext uri="{9D8B030D-6E8A-4147-A177-3AD203B41FA5}">
                      <a16:colId xmlns:a16="http://schemas.microsoft.com/office/drawing/2014/main" val="1628016727"/>
                    </a:ext>
                  </a:extLst>
                </a:gridCol>
                <a:gridCol w="2690114">
                  <a:extLst>
                    <a:ext uri="{9D8B030D-6E8A-4147-A177-3AD203B41FA5}">
                      <a16:colId xmlns:a16="http://schemas.microsoft.com/office/drawing/2014/main" val="3367039410"/>
                    </a:ext>
                  </a:extLst>
                </a:gridCol>
              </a:tblGrid>
              <a:tr h="941351"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Strengths</a:t>
                      </a:r>
                      <a:endParaRPr lang="en-US" sz="2700" b="1" dirty="0">
                        <a:solidFill>
                          <a:srgbClr val="FFFFFF"/>
                        </a:solidFill>
                      </a:endParaRPr>
                    </a:p>
                  </a:txBody>
                  <a:tcPr marL="387919" marR="232752" marT="232752" marB="23275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/>
                        <a:t>Weakness</a:t>
                      </a:r>
                      <a:endParaRPr lang="en-US" sz="2700" b="1">
                        <a:solidFill>
                          <a:srgbClr val="FFFFFF"/>
                        </a:solidFill>
                      </a:endParaRPr>
                    </a:p>
                  </a:txBody>
                  <a:tcPr marL="387919" marR="232752" marT="232752" marB="232752"/>
                </a:tc>
                <a:extLst>
                  <a:ext uri="{0D108BD9-81ED-4DB2-BD59-A6C34878D82A}">
                    <a16:rowId xmlns:a16="http://schemas.microsoft.com/office/drawing/2014/main" val="3607385648"/>
                  </a:ext>
                </a:extLst>
              </a:tr>
              <a:tr h="176891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700"/>
                        <a:t>Math</a:t>
                      </a:r>
                      <a:endParaRPr lang="en-US" sz="27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87919" marR="232752" marT="232752" marB="232752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700" dirty="0"/>
                        <a:t>3</a:t>
                      </a:r>
                      <a:r>
                        <a:rPr lang="en-US" sz="2700" baseline="30000" dirty="0"/>
                        <a:t>rd</a:t>
                      </a:r>
                      <a:r>
                        <a:rPr lang="en-US" sz="2700" dirty="0"/>
                        <a:t> grade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700" dirty="0"/>
                        <a:t>SWD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700" dirty="0"/>
                        <a:t>ELL</a:t>
                      </a:r>
                      <a:endParaRPr lang="en-US" sz="27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387919" marR="232752" marT="232752" marB="232752"/>
                </a:tc>
                <a:extLst>
                  <a:ext uri="{0D108BD9-81ED-4DB2-BD59-A6C34878D82A}">
                    <a16:rowId xmlns:a16="http://schemas.microsoft.com/office/drawing/2014/main" val="1487154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94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D74D61-6FAD-9E40-BD11-CAF7DA9A1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Data Discussion 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741B8A-59A3-8D4C-963F-AFD9B636E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r>
              <a:rPr lang="en-US" sz="3200" dirty="0"/>
              <a:t>What can we do to increase our students’ performance in reading and writing?</a:t>
            </a:r>
          </a:p>
          <a:p>
            <a:r>
              <a:rPr lang="en-US" sz="3200" dirty="0"/>
              <a:t>What strategies can we use to adjust our instructional practice in reading and math?</a:t>
            </a:r>
          </a:p>
          <a:p>
            <a:r>
              <a:rPr lang="en-US" sz="3200" dirty="0"/>
              <a:t>Are there any other ways we can support students that struggle in reading and writing?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779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48FDEBDB-5859-4B9E-8810-2C5CFED09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757D5F-B0EA-9A43-BBFD-4C944E408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942975"/>
            <a:ext cx="9966960" cy="352505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9600">
                <a:solidFill>
                  <a:srgbClr val="FFFFFF"/>
                </a:solidFill>
              </a:rPr>
              <a:t>Enrollment Data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1B6BF-09D1-C54E-949F-85DD69E80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649148"/>
            <a:ext cx="9948672" cy="1486158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200">
              <a:solidFill>
                <a:srgbClr val="FFFFFF">
                  <a:alpha val="60000"/>
                </a:srgbClr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1D1A340-723B-4014-B5FE-204F06273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58589"/>
            <a:ext cx="9144000" cy="0"/>
          </a:xfrm>
          <a:prstGeom prst="line">
            <a:avLst/>
          </a:prstGeom>
          <a:ln w="28575">
            <a:solidFill>
              <a:srgbClr val="FFFFFF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43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DD07-F3FB-F846-A092-8A44F930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Demographics &amp; Enrollment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F295CE3-906E-664D-AAF9-8FF9445E13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626109"/>
              </p:ext>
            </p:extLst>
          </p:nvPr>
        </p:nvGraphicFramePr>
        <p:xfrm>
          <a:off x="544840" y="2367733"/>
          <a:ext cx="5486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F244226-1B76-524F-9E31-D6E654FE0C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3657113"/>
              </p:ext>
            </p:extLst>
          </p:nvPr>
        </p:nvGraphicFramePr>
        <p:xfrm>
          <a:off x="6705600" y="2367733"/>
          <a:ext cx="5486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2430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DD07-F3FB-F846-A092-8A44F930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Demographics &amp; Enrollment Cont.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6DCBF54-CBA6-9246-B534-E0ECE851D8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228456"/>
              </p:ext>
            </p:extLst>
          </p:nvPr>
        </p:nvGraphicFramePr>
        <p:xfrm>
          <a:off x="3153971" y="2280807"/>
          <a:ext cx="5486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4013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28EC1E5-C91F-224F-892F-2E76BE67B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Georgia Milestones</a:t>
            </a:r>
            <a:br>
              <a:rPr lang="en-US" dirty="0"/>
            </a:br>
            <a:r>
              <a:rPr lang="en-US" dirty="0"/>
              <a:t>Trend Data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1A1B6B-2AAF-A54B-923B-54FA727315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2016-2017</a:t>
            </a:r>
          </a:p>
          <a:p>
            <a:pPr algn="ctr"/>
            <a:r>
              <a:rPr lang="en-US" dirty="0"/>
              <a:t>2017-2018</a:t>
            </a:r>
          </a:p>
          <a:p>
            <a:pPr algn="ctr"/>
            <a:r>
              <a:rPr lang="en-US" dirty="0"/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4069430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3719-5953-0447-8A4F-AD0FF024F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dirty="0"/>
              <a:t>Georgia Milestones Achievement levels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ontent Placeholder 10">
            <a:extLst>
              <a:ext uri="{FF2B5EF4-FFF2-40B4-BE49-F238E27FC236}">
                <a16:creationId xmlns:a16="http://schemas.microsoft.com/office/drawing/2014/main" id="{844EE580-7DAC-D046-B2C2-F3D77FD195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888314"/>
              </p:ext>
            </p:extLst>
          </p:nvPr>
        </p:nvGraphicFramePr>
        <p:xfrm>
          <a:off x="778428" y="2286000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90957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3719-5953-0447-8A4F-AD0FF024F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dirty="0"/>
              <a:t>Georgia Milestones Achievement levels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2B3EB6D-4A87-7C4E-8E3D-928E7F4E67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063219"/>
              </p:ext>
            </p:extLst>
          </p:nvPr>
        </p:nvGraphicFramePr>
        <p:xfrm>
          <a:off x="811694" y="2286000"/>
          <a:ext cx="1097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9613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8C84B8E-16E8-4E54-B4AC-84CE51595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EC1E5-C91F-224F-892F-2E76BE67B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1110054"/>
            <a:ext cx="6558608" cy="45803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880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Subgroup Trend Data</a:t>
            </a:r>
            <a:br>
              <a:rPr lang="en-US" sz="880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r>
              <a:rPr lang="en-US" sz="880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2016-2019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CE9EEEA-5DB7-4DC7-AF9F-74D1C19B7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F199147-B958-49C0-9BE2-65BDD892F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1A1B6B-2AAF-A54B-923B-54FA72731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91947" y="1678210"/>
            <a:ext cx="2989007" cy="3443988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Economically Disadvantage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Students with Disabilities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English Language Learners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Black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>
                <a:solidFill>
                  <a:srgbClr val="000000"/>
                </a:solidFill>
              </a:rPr>
              <a:t>White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70505D-EC2C-4D1A-86DE-258377807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DF20BDF-18D7-4E94-9BA1-9CEB40470C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46920" y="5257800"/>
            <a:chExt cx="1080904" cy="1080902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8F42242-4089-4E5D-95C3-C113C73DA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46920" y="5257800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96F87F1-ABB5-42FB-86BD-EED111CD3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55011" y="5365890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8934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351</Words>
  <Application>Microsoft Macintosh PowerPoint</Application>
  <PresentationFormat>Widescreen</PresentationFormat>
  <Paragraphs>129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Rockwell</vt:lpstr>
      <vt:lpstr>Rockwell Condensed</vt:lpstr>
      <vt:lpstr>Rockwell Extra Bold</vt:lpstr>
      <vt:lpstr>Wingdings</vt:lpstr>
      <vt:lpstr>Wood Type</vt:lpstr>
      <vt:lpstr>Data Overview: Richard B. Russell Elementary</vt:lpstr>
      <vt:lpstr>Purpose</vt:lpstr>
      <vt:lpstr>Enrollment Data</vt:lpstr>
      <vt:lpstr>Demographics &amp; Enrollment </vt:lpstr>
      <vt:lpstr>Demographics &amp; Enrollment Cont. </vt:lpstr>
      <vt:lpstr>Georgia Milestones Trend Data</vt:lpstr>
      <vt:lpstr>Georgia Milestones Achievement levels </vt:lpstr>
      <vt:lpstr>Georgia Milestones Achievement levels </vt:lpstr>
      <vt:lpstr>Subgroup Trend Data 2016-2019</vt:lpstr>
      <vt:lpstr>Economically Disadvantage</vt:lpstr>
      <vt:lpstr>Economically Disadvantage</vt:lpstr>
      <vt:lpstr>Students with Disabilities</vt:lpstr>
      <vt:lpstr>Students with Disabilities</vt:lpstr>
      <vt:lpstr>English Language Learners</vt:lpstr>
      <vt:lpstr>English Language Learners</vt:lpstr>
      <vt:lpstr>Black</vt:lpstr>
      <vt:lpstr>Black</vt:lpstr>
      <vt:lpstr>White</vt:lpstr>
      <vt:lpstr>White</vt:lpstr>
      <vt:lpstr>Feeder Pattern Data </vt:lpstr>
      <vt:lpstr>Georgia Milestones Proficiency </vt:lpstr>
      <vt:lpstr>Georgia Milestones comparison</vt:lpstr>
      <vt:lpstr>Georgia Milestones comparison</vt:lpstr>
      <vt:lpstr>Summary &amp; discussion</vt:lpstr>
      <vt:lpstr>Summary</vt:lpstr>
      <vt:lpstr>Data 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Overview: Richard B. Russell Elementary</dc:title>
  <dc:creator>Gaberielle Miller</dc:creator>
  <cp:lastModifiedBy>Gaberielle Miller</cp:lastModifiedBy>
  <cp:revision>4</cp:revision>
  <dcterms:created xsi:type="dcterms:W3CDTF">2020-04-02T20:15:26Z</dcterms:created>
  <dcterms:modified xsi:type="dcterms:W3CDTF">2020-04-03T20:04:38Z</dcterms:modified>
</cp:coreProperties>
</file>