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69" r:id="rId3"/>
    <p:sldId id="308" r:id="rId4"/>
    <p:sldId id="289" r:id="rId5"/>
    <p:sldId id="290" r:id="rId6"/>
    <p:sldId id="298" r:id="rId7"/>
    <p:sldId id="286" r:id="rId8"/>
    <p:sldId id="262" r:id="rId9"/>
    <p:sldId id="288" r:id="rId10"/>
    <p:sldId id="281" r:id="rId11"/>
    <p:sldId id="297" r:id="rId12"/>
    <p:sldId id="299" r:id="rId13"/>
    <p:sldId id="300" r:id="rId14"/>
    <p:sldId id="301" r:id="rId15"/>
    <p:sldId id="302" r:id="rId16"/>
    <p:sldId id="303" r:id="rId17"/>
    <p:sldId id="304" r:id="rId18"/>
    <p:sldId id="287" r:id="rId19"/>
    <p:sldId id="311" r:id="rId20"/>
    <p:sldId id="305" r:id="rId21"/>
    <p:sldId id="310" r:id="rId22"/>
    <p:sldId id="312" r:id="rId23"/>
    <p:sldId id="284" r:id="rId24"/>
    <p:sldId id="283" r:id="rId25"/>
    <p:sldId id="292" r:id="rId26"/>
    <p:sldId id="313" r:id="rId27"/>
    <p:sldId id="306" r:id="rId28"/>
    <p:sldId id="291" r:id="rId29"/>
    <p:sldId id="314" r:id="rId30"/>
    <p:sldId id="315" r:id="rId31"/>
    <p:sldId id="309"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6" autoAdjust="0"/>
    <p:restoredTop sz="94660"/>
  </p:normalViewPr>
  <p:slideViewPr>
    <p:cSldViewPr>
      <p:cViewPr varScale="1">
        <p:scale>
          <a:sx n="113" d="100"/>
          <a:sy n="113" d="100"/>
        </p:scale>
        <p:origin x="472" y="16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12/3/18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12/3/18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10</a:t>
            </a:fld>
            <a:endParaRPr lang="en-US"/>
          </a:p>
        </p:txBody>
      </p:sp>
    </p:spTree>
    <p:extLst>
      <p:ext uri="{BB962C8B-B14F-4D97-AF65-F5344CB8AC3E}">
        <p14:creationId xmlns:p14="http://schemas.microsoft.com/office/powerpoint/2010/main" val="295021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11</a:t>
            </a:fld>
            <a:endParaRPr lang="en-US"/>
          </a:p>
        </p:txBody>
      </p:sp>
    </p:spTree>
    <p:extLst>
      <p:ext uri="{BB962C8B-B14F-4D97-AF65-F5344CB8AC3E}">
        <p14:creationId xmlns:p14="http://schemas.microsoft.com/office/powerpoint/2010/main" val="3497138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12</a:t>
            </a:fld>
            <a:endParaRPr lang="en-US"/>
          </a:p>
        </p:txBody>
      </p:sp>
    </p:spTree>
    <p:extLst>
      <p:ext uri="{BB962C8B-B14F-4D97-AF65-F5344CB8AC3E}">
        <p14:creationId xmlns:p14="http://schemas.microsoft.com/office/powerpoint/2010/main" val="4196397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13</a:t>
            </a:fld>
            <a:endParaRPr lang="en-US"/>
          </a:p>
        </p:txBody>
      </p:sp>
    </p:spTree>
    <p:extLst>
      <p:ext uri="{BB962C8B-B14F-4D97-AF65-F5344CB8AC3E}">
        <p14:creationId xmlns:p14="http://schemas.microsoft.com/office/powerpoint/2010/main" val="1841996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14</a:t>
            </a:fld>
            <a:endParaRPr lang="en-US"/>
          </a:p>
        </p:txBody>
      </p:sp>
    </p:spTree>
    <p:extLst>
      <p:ext uri="{BB962C8B-B14F-4D97-AF65-F5344CB8AC3E}">
        <p14:creationId xmlns:p14="http://schemas.microsoft.com/office/powerpoint/2010/main" val="100655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15</a:t>
            </a:fld>
            <a:endParaRPr lang="en-US"/>
          </a:p>
        </p:txBody>
      </p:sp>
    </p:spTree>
    <p:extLst>
      <p:ext uri="{BB962C8B-B14F-4D97-AF65-F5344CB8AC3E}">
        <p14:creationId xmlns:p14="http://schemas.microsoft.com/office/powerpoint/2010/main" val="2625253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16</a:t>
            </a:fld>
            <a:endParaRPr lang="en-US"/>
          </a:p>
        </p:txBody>
      </p:sp>
    </p:spTree>
    <p:extLst>
      <p:ext uri="{BB962C8B-B14F-4D97-AF65-F5344CB8AC3E}">
        <p14:creationId xmlns:p14="http://schemas.microsoft.com/office/powerpoint/2010/main" val="1033478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17</a:t>
            </a:fld>
            <a:endParaRPr lang="en-US"/>
          </a:p>
        </p:txBody>
      </p:sp>
    </p:spTree>
    <p:extLst>
      <p:ext uri="{BB962C8B-B14F-4D97-AF65-F5344CB8AC3E}">
        <p14:creationId xmlns:p14="http://schemas.microsoft.com/office/powerpoint/2010/main" val="1898807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18</a:t>
            </a:fld>
            <a:endParaRPr lang="en-US"/>
          </a:p>
        </p:txBody>
      </p:sp>
    </p:spTree>
    <p:extLst>
      <p:ext uri="{BB962C8B-B14F-4D97-AF65-F5344CB8AC3E}">
        <p14:creationId xmlns:p14="http://schemas.microsoft.com/office/powerpoint/2010/main" val="1137204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19</a:t>
            </a:fld>
            <a:endParaRPr lang="en-US"/>
          </a:p>
        </p:txBody>
      </p:sp>
    </p:spTree>
    <p:extLst>
      <p:ext uri="{BB962C8B-B14F-4D97-AF65-F5344CB8AC3E}">
        <p14:creationId xmlns:p14="http://schemas.microsoft.com/office/powerpoint/2010/main" val="348948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20</a:t>
            </a:fld>
            <a:endParaRPr lang="en-US"/>
          </a:p>
        </p:txBody>
      </p:sp>
    </p:spTree>
    <p:extLst>
      <p:ext uri="{BB962C8B-B14F-4D97-AF65-F5344CB8AC3E}">
        <p14:creationId xmlns:p14="http://schemas.microsoft.com/office/powerpoint/2010/main" val="3854044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21</a:t>
            </a:fld>
            <a:endParaRPr lang="en-US"/>
          </a:p>
        </p:txBody>
      </p:sp>
    </p:spTree>
    <p:extLst>
      <p:ext uri="{BB962C8B-B14F-4D97-AF65-F5344CB8AC3E}">
        <p14:creationId xmlns:p14="http://schemas.microsoft.com/office/powerpoint/2010/main" val="862614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22</a:t>
            </a:fld>
            <a:endParaRPr lang="en-US"/>
          </a:p>
        </p:txBody>
      </p:sp>
    </p:spTree>
    <p:extLst>
      <p:ext uri="{BB962C8B-B14F-4D97-AF65-F5344CB8AC3E}">
        <p14:creationId xmlns:p14="http://schemas.microsoft.com/office/powerpoint/2010/main" val="355097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23</a:t>
            </a:fld>
            <a:endParaRPr lang="en-US"/>
          </a:p>
        </p:txBody>
      </p:sp>
    </p:spTree>
    <p:extLst>
      <p:ext uri="{BB962C8B-B14F-4D97-AF65-F5344CB8AC3E}">
        <p14:creationId xmlns:p14="http://schemas.microsoft.com/office/powerpoint/2010/main" val="1822540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24</a:t>
            </a:fld>
            <a:endParaRPr lang="en-US"/>
          </a:p>
        </p:txBody>
      </p:sp>
    </p:spTree>
    <p:extLst>
      <p:ext uri="{BB962C8B-B14F-4D97-AF65-F5344CB8AC3E}">
        <p14:creationId xmlns:p14="http://schemas.microsoft.com/office/powerpoint/2010/main" val="669631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25</a:t>
            </a:fld>
            <a:endParaRPr lang="en-US"/>
          </a:p>
        </p:txBody>
      </p:sp>
    </p:spTree>
    <p:extLst>
      <p:ext uri="{BB962C8B-B14F-4D97-AF65-F5344CB8AC3E}">
        <p14:creationId xmlns:p14="http://schemas.microsoft.com/office/powerpoint/2010/main" val="286792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26</a:t>
            </a:fld>
            <a:endParaRPr lang="en-US"/>
          </a:p>
        </p:txBody>
      </p:sp>
    </p:spTree>
    <p:extLst>
      <p:ext uri="{BB962C8B-B14F-4D97-AF65-F5344CB8AC3E}">
        <p14:creationId xmlns:p14="http://schemas.microsoft.com/office/powerpoint/2010/main" val="2285672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27</a:t>
            </a:fld>
            <a:endParaRPr lang="en-US"/>
          </a:p>
        </p:txBody>
      </p:sp>
    </p:spTree>
    <p:extLst>
      <p:ext uri="{BB962C8B-B14F-4D97-AF65-F5344CB8AC3E}">
        <p14:creationId xmlns:p14="http://schemas.microsoft.com/office/powerpoint/2010/main" val="2254301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28</a:t>
            </a:fld>
            <a:endParaRPr lang="en-US"/>
          </a:p>
        </p:txBody>
      </p:sp>
    </p:spTree>
    <p:extLst>
      <p:ext uri="{BB962C8B-B14F-4D97-AF65-F5344CB8AC3E}">
        <p14:creationId xmlns:p14="http://schemas.microsoft.com/office/powerpoint/2010/main" val="970286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29</a:t>
            </a:fld>
            <a:endParaRPr lang="en-US"/>
          </a:p>
        </p:txBody>
      </p:sp>
    </p:spTree>
    <p:extLst>
      <p:ext uri="{BB962C8B-B14F-4D97-AF65-F5344CB8AC3E}">
        <p14:creationId xmlns:p14="http://schemas.microsoft.com/office/powerpoint/2010/main" val="9529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a:t>
            </a:fld>
            <a:endParaRPr lang="en-US"/>
          </a:p>
        </p:txBody>
      </p:sp>
    </p:spTree>
    <p:extLst>
      <p:ext uri="{BB962C8B-B14F-4D97-AF65-F5344CB8AC3E}">
        <p14:creationId xmlns:p14="http://schemas.microsoft.com/office/powerpoint/2010/main" val="1093111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30</a:t>
            </a:fld>
            <a:endParaRPr lang="en-US"/>
          </a:p>
        </p:txBody>
      </p:sp>
    </p:spTree>
    <p:extLst>
      <p:ext uri="{BB962C8B-B14F-4D97-AF65-F5344CB8AC3E}">
        <p14:creationId xmlns:p14="http://schemas.microsoft.com/office/powerpoint/2010/main" val="2226042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31</a:t>
            </a:fld>
            <a:endParaRPr lang="en-US"/>
          </a:p>
        </p:txBody>
      </p:sp>
    </p:spTree>
    <p:extLst>
      <p:ext uri="{BB962C8B-B14F-4D97-AF65-F5344CB8AC3E}">
        <p14:creationId xmlns:p14="http://schemas.microsoft.com/office/powerpoint/2010/main" val="120743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274427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5</a:t>
            </a:fld>
            <a:endParaRPr lang="en-US"/>
          </a:p>
        </p:txBody>
      </p:sp>
    </p:spTree>
    <p:extLst>
      <p:ext uri="{BB962C8B-B14F-4D97-AF65-F5344CB8AC3E}">
        <p14:creationId xmlns:p14="http://schemas.microsoft.com/office/powerpoint/2010/main" val="25389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6</a:t>
            </a:fld>
            <a:endParaRPr lang="en-US"/>
          </a:p>
        </p:txBody>
      </p:sp>
    </p:spTree>
    <p:extLst>
      <p:ext uri="{BB962C8B-B14F-4D97-AF65-F5344CB8AC3E}">
        <p14:creationId xmlns:p14="http://schemas.microsoft.com/office/powerpoint/2010/main" val="301615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7</a:t>
            </a:fld>
            <a:endParaRPr lang="en-US"/>
          </a:p>
        </p:txBody>
      </p:sp>
    </p:spTree>
    <p:extLst>
      <p:ext uri="{BB962C8B-B14F-4D97-AF65-F5344CB8AC3E}">
        <p14:creationId xmlns:p14="http://schemas.microsoft.com/office/powerpoint/2010/main" val="77490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a:p>
        </p:txBody>
      </p:sp>
    </p:spTree>
    <p:extLst>
      <p:ext uri="{BB962C8B-B14F-4D97-AF65-F5344CB8AC3E}">
        <p14:creationId xmlns:p14="http://schemas.microsoft.com/office/powerpoint/2010/main" val="2189152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9</a:t>
            </a:fld>
            <a:endParaRPr lang="en-US"/>
          </a:p>
        </p:txBody>
      </p:sp>
    </p:spTree>
    <p:extLst>
      <p:ext uri="{BB962C8B-B14F-4D97-AF65-F5344CB8AC3E}">
        <p14:creationId xmlns:p14="http://schemas.microsoft.com/office/powerpoint/2010/main" val="961722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12/3/18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12/3/18</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12/3/18</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12/3/18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12/3/18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12/3/18</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12/3/18</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12/3/18</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12/3/18</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12/3/18</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12/3/18</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youtu.be/t5sqe4Aa8dk?hd=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file/d/1v_jL6WHU5EcAYiaSjMCBunMZH4GCmXSw/view"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orms.office.com/Pages/ResponsePage.aspx?id=-x3OL5-ROEmquMR_D8kYLUfUtSFzYSxLhiys718bq5NUOVFKVFI3MVpPWDNBRjhWMVZRNUhVNTEyOC4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hyperlink" Target="https://web.seesaw.me/?utm_expid=.puymyPFhT7iUN3i29m23jg.0&amp;utm_referrer=https://web"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d0EPXePyBo&amp;list=PLb__lPS6CQsBXEFRgRoTv4_a26C4fYhv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eb.seesaw.me/terms-of-servi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381000"/>
            <a:ext cx="9144000" cy="1752600"/>
          </a:xfrm>
        </p:spPr>
        <p:txBody>
          <a:bodyPr/>
          <a:lstStyle/>
          <a:p>
            <a:pPr algn="ctr"/>
            <a:r>
              <a:rPr lang="en-US" b="1" dirty="0">
                <a:solidFill>
                  <a:schemeClr val="bg1"/>
                </a:solidFill>
              </a:rPr>
              <a:t>Welcome to Seesaw!</a:t>
            </a:r>
          </a:p>
        </p:txBody>
      </p:sp>
      <p:pic>
        <p:nvPicPr>
          <p:cNvPr id="4" name="Picture 2" descr="Related image">
            <a:extLst>
              <a:ext uri="{FF2B5EF4-FFF2-40B4-BE49-F238E27FC236}">
                <a16:creationId xmlns:a16="http://schemas.microsoft.com/office/drawing/2014/main" id="{78090958-64F3-F645-9F65-175193917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412" y="2743200"/>
            <a:ext cx="428624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200" b="1" dirty="0">
                <a:solidFill>
                  <a:schemeClr val="tx2"/>
                </a:solidFill>
              </a:rPr>
              <a:t>How does Seesaw Promote Learning?</a:t>
            </a:r>
          </a:p>
        </p:txBody>
      </p:sp>
      <p:sp>
        <p:nvSpPr>
          <p:cNvPr id="3" name="Content Placeholder 2"/>
          <p:cNvSpPr>
            <a:spLocks noGrp="1"/>
          </p:cNvSpPr>
          <p:nvPr>
            <p:ph idx="1"/>
          </p:nvPr>
        </p:nvSpPr>
        <p:spPr/>
        <p:txBody>
          <a:bodyPr>
            <a:normAutofit/>
          </a:bodyPr>
          <a:lstStyle/>
          <a:p>
            <a:pPr marL="0" indent="0">
              <a:buNone/>
            </a:pPr>
            <a:r>
              <a:rPr lang="en-US" sz="2500" dirty="0"/>
              <a:t>Seesaw allows teachers to do the following to promote specific learning within the classroom;</a:t>
            </a:r>
          </a:p>
          <a:p>
            <a:r>
              <a:rPr lang="en-US" sz="2500" dirty="0"/>
              <a:t>Find or create learning activities for the entire class</a:t>
            </a:r>
          </a:p>
          <a:p>
            <a:r>
              <a:rPr lang="en-US" sz="2500" dirty="0"/>
              <a:t>Find or create learning activities for the entire specific students</a:t>
            </a:r>
          </a:p>
          <a:p>
            <a:r>
              <a:rPr lang="en-US" sz="2500" dirty="0"/>
              <a:t>Upload videos to introduce or clarify a standard</a:t>
            </a:r>
          </a:p>
          <a:p>
            <a:r>
              <a:rPr lang="en-US" sz="2500" dirty="0"/>
              <a:t>Upload pictures and worksheets</a:t>
            </a:r>
          </a:p>
          <a:p>
            <a:pPr marL="0" indent="0">
              <a:buNone/>
            </a:pPr>
            <a:r>
              <a:rPr lang="en-US" sz="2500" dirty="0"/>
              <a:t> </a:t>
            </a:r>
          </a:p>
        </p:txBody>
      </p:sp>
    </p:spTree>
    <p:extLst>
      <p:ext uri="{BB962C8B-B14F-4D97-AF65-F5344CB8AC3E}">
        <p14:creationId xmlns:p14="http://schemas.microsoft.com/office/powerpoint/2010/main" val="144035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solidFill>
                  <a:schemeClr val="tx2"/>
                </a:solidFill>
              </a:rPr>
              <a:t>Let’s Experience Seesaw as a Student</a:t>
            </a:r>
          </a:p>
        </p:txBody>
      </p:sp>
      <p:sp>
        <p:nvSpPr>
          <p:cNvPr id="3" name="Content Placeholder 2"/>
          <p:cNvSpPr>
            <a:spLocks noGrp="1"/>
          </p:cNvSpPr>
          <p:nvPr>
            <p:ph idx="1"/>
          </p:nvPr>
        </p:nvSpPr>
        <p:spPr/>
        <p:txBody>
          <a:bodyPr>
            <a:normAutofit/>
          </a:bodyPr>
          <a:lstStyle/>
          <a:p>
            <a:pPr marL="0" indent="0">
              <a:buNone/>
            </a:pPr>
            <a:br>
              <a:rPr lang="en-US" sz="3600" dirty="0"/>
            </a:br>
            <a:br>
              <a:rPr lang="en-US" sz="3600" dirty="0"/>
            </a:b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6A9436D4-7DB8-C24E-A619-E6EC9DC70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012" y="1760223"/>
            <a:ext cx="5981700" cy="4111134"/>
          </a:xfrm>
          <a:prstGeom prst="rect">
            <a:avLst/>
          </a:prstGeom>
        </p:spPr>
      </p:pic>
    </p:spTree>
    <p:extLst>
      <p:ext uri="{BB962C8B-B14F-4D97-AF65-F5344CB8AC3E}">
        <p14:creationId xmlns:p14="http://schemas.microsoft.com/office/powerpoint/2010/main" val="276848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solidFill>
                  <a:schemeClr val="tx2"/>
                </a:solidFill>
              </a:rPr>
              <a:t>Click I’m a Student</a:t>
            </a:r>
          </a:p>
        </p:txBody>
      </p:sp>
      <p:sp>
        <p:nvSpPr>
          <p:cNvPr id="3" name="Content Placeholder 2"/>
          <p:cNvSpPr>
            <a:spLocks noGrp="1"/>
          </p:cNvSpPr>
          <p:nvPr>
            <p:ph idx="1"/>
          </p:nvPr>
        </p:nvSpPr>
        <p:spPr/>
        <p:txBody>
          <a:bodyPr>
            <a:normAutofit/>
          </a:bodyPr>
          <a:lstStyle/>
          <a:p>
            <a:pPr marL="0" indent="0">
              <a:buNone/>
            </a:pPr>
            <a:br>
              <a:rPr lang="en-US" sz="3600" dirty="0"/>
            </a:br>
            <a:br>
              <a:rPr lang="en-US" sz="3600" dirty="0"/>
            </a:b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6A9436D4-7DB8-C24E-A619-E6EC9DC70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012" y="1760223"/>
            <a:ext cx="5981700" cy="4111134"/>
          </a:xfrm>
          <a:prstGeom prst="rect">
            <a:avLst/>
          </a:prstGeom>
        </p:spPr>
      </p:pic>
      <p:sp>
        <p:nvSpPr>
          <p:cNvPr id="4" name="Oval 3">
            <a:extLst>
              <a:ext uri="{FF2B5EF4-FFF2-40B4-BE49-F238E27FC236}">
                <a16:creationId xmlns:a16="http://schemas.microsoft.com/office/drawing/2014/main" id="{E69BA54B-E8A9-6F4F-8405-C82718FAF5ED}"/>
              </a:ext>
            </a:extLst>
          </p:cNvPr>
          <p:cNvSpPr/>
          <p:nvPr/>
        </p:nvSpPr>
        <p:spPr>
          <a:xfrm>
            <a:off x="3884612" y="4724400"/>
            <a:ext cx="4114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49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solidFill>
                  <a:schemeClr val="tx2"/>
                </a:solidFill>
              </a:rPr>
              <a:t>Scan QR Code</a:t>
            </a:r>
          </a:p>
        </p:txBody>
      </p:sp>
      <p:sp>
        <p:nvSpPr>
          <p:cNvPr id="3" name="Content Placeholder 2"/>
          <p:cNvSpPr>
            <a:spLocks noGrp="1"/>
          </p:cNvSpPr>
          <p:nvPr>
            <p:ph idx="1"/>
          </p:nvPr>
        </p:nvSpPr>
        <p:spPr/>
        <p:txBody>
          <a:bodyPr>
            <a:normAutofit/>
          </a:bodyPr>
          <a:lstStyle/>
          <a:p>
            <a:pPr marL="0" indent="0">
              <a:buNone/>
            </a:pPr>
            <a:br>
              <a:rPr lang="en-US" sz="3600" dirty="0"/>
            </a:br>
            <a:br>
              <a:rPr lang="en-US" sz="3600" dirty="0"/>
            </a:b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D12A2C92-0B37-3245-8299-FE7AF8E2585A}"/>
              </a:ext>
            </a:extLst>
          </p:cNvPr>
          <p:cNvPicPr>
            <a:picLocks noChangeAspect="1"/>
          </p:cNvPicPr>
          <p:nvPr/>
        </p:nvPicPr>
        <p:blipFill rotWithShape="1">
          <a:blip r:embed="rId3">
            <a:extLst>
              <a:ext uri="{28A0092B-C50C-407E-A947-70E740481C1C}">
                <a14:useLocalDpi xmlns:a14="http://schemas.microsoft.com/office/drawing/2010/main" val="0"/>
              </a:ext>
            </a:extLst>
          </a:blip>
          <a:srcRect l="14268" t="21111" r="16309" b="8888"/>
          <a:stretch/>
        </p:blipFill>
        <p:spPr>
          <a:xfrm>
            <a:off x="4113212" y="1943100"/>
            <a:ext cx="4276876" cy="3962400"/>
          </a:xfrm>
          <a:prstGeom prst="rect">
            <a:avLst/>
          </a:prstGeom>
        </p:spPr>
      </p:pic>
    </p:spTree>
    <p:extLst>
      <p:ext uri="{BB962C8B-B14F-4D97-AF65-F5344CB8AC3E}">
        <p14:creationId xmlns:p14="http://schemas.microsoft.com/office/powerpoint/2010/main" val="225911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solidFill>
                  <a:schemeClr val="tx2"/>
                </a:solidFill>
              </a:rPr>
              <a:t>Let’s look at our first creative tool </a:t>
            </a:r>
          </a:p>
        </p:txBody>
      </p:sp>
      <p:sp>
        <p:nvSpPr>
          <p:cNvPr id="3" name="Content Placeholder 2"/>
          <p:cNvSpPr>
            <a:spLocks noGrp="1"/>
          </p:cNvSpPr>
          <p:nvPr>
            <p:ph idx="1"/>
          </p:nvPr>
        </p:nvSpPr>
        <p:spPr/>
        <p:txBody>
          <a:bodyPr>
            <a:normAutofit/>
          </a:bodyPr>
          <a:lstStyle/>
          <a:p>
            <a:pPr marL="0" indent="0">
              <a:buNone/>
            </a:pPr>
            <a:br>
              <a:rPr lang="en-US" sz="3600" dirty="0"/>
            </a:br>
            <a:br>
              <a:rPr lang="en-US" sz="3600" dirty="0"/>
            </a:b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4017D825-5E8D-6647-B795-330FC498C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412" y="2635250"/>
            <a:ext cx="3429000" cy="3022600"/>
          </a:xfrm>
          <a:prstGeom prst="rect">
            <a:avLst/>
          </a:prstGeom>
        </p:spPr>
      </p:pic>
      <p:sp>
        <p:nvSpPr>
          <p:cNvPr id="6" name="Oval 5">
            <a:extLst>
              <a:ext uri="{FF2B5EF4-FFF2-40B4-BE49-F238E27FC236}">
                <a16:creationId xmlns:a16="http://schemas.microsoft.com/office/drawing/2014/main" id="{A7BC5EB7-726D-4344-B179-6546C06FCD36}"/>
              </a:ext>
            </a:extLst>
          </p:cNvPr>
          <p:cNvSpPr/>
          <p:nvPr/>
        </p:nvSpPr>
        <p:spPr>
          <a:xfrm>
            <a:off x="1979612" y="2987595"/>
            <a:ext cx="2514600" cy="20447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112C0E-3F21-9B48-B57F-47F36749C3A7}"/>
              </a:ext>
            </a:extLst>
          </p:cNvPr>
          <p:cNvSpPr txBox="1"/>
          <p:nvPr/>
        </p:nvSpPr>
        <p:spPr>
          <a:xfrm>
            <a:off x="2055813" y="2816304"/>
            <a:ext cx="2362198" cy="2215991"/>
          </a:xfrm>
          <a:prstGeom prst="rect">
            <a:avLst/>
          </a:prstGeom>
          <a:noFill/>
          <a:ln>
            <a:noFill/>
          </a:ln>
        </p:spPr>
        <p:txBody>
          <a:bodyPr wrap="square" rtlCol="0">
            <a:spAutoFit/>
          </a:bodyPr>
          <a:lstStyle/>
          <a:p>
            <a:pPr algn="ctr"/>
            <a:r>
              <a:rPr lang="en-US" sz="13800" b="1" dirty="0">
                <a:solidFill>
                  <a:schemeClr val="bg1"/>
                </a:solidFill>
              </a:rPr>
              <a:t>+</a:t>
            </a:r>
          </a:p>
        </p:txBody>
      </p:sp>
    </p:spTree>
    <p:extLst>
      <p:ext uri="{BB962C8B-B14F-4D97-AF65-F5344CB8AC3E}">
        <p14:creationId xmlns:p14="http://schemas.microsoft.com/office/powerpoint/2010/main" val="91410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solidFill>
                  <a:schemeClr val="tx2"/>
                </a:solidFill>
              </a:rPr>
              <a:t>Find a 3D shape in the room</a:t>
            </a:r>
          </a:p>
        </p:txBody>
      </p:sp>
      <p:sp>
        <p:nvSpPr>
          <p:cNvPr id="3" name="Content Placeholder 2"/>
          <p:cNvSpPr>
            <a:spLocks noGrp="1"/>
          </p:cNvSpPr>
          <p:nvPr>
            <p:ph idx="1"/>
          </p:nvPr>
        </p:nvSpPr>
        <p:spPr/>
        <p:txBody>
          <a:bodyPr>
            <a:normAutofit/>
          </a:bodyPr>
          <a:lstStyle/>
          <a:p>
            <a:pPr marL="0" indent="0">
              <a:buNone/>
            </a:pPr>
            <a:br>
              <a:rPr lang="en-US" sz="3600" dirty="0"/>
            </a:br>
            <a:br>
              <a:rPr lang="en-US" sz="3600" dirty="0"/>
            </a:b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5923B63D-F9A9-194C-8648-0D620A9B1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987" y="2133600"/>
            <a:ext cx="4006850" cy="3222351"/>
          </a:xfrm>
          <a:prstGeom prst="rect">
            <a:avLst/>
          </a:prstGeom>
        </p:spPr>
      </p:pic>
    </p:spTree>
    <p:extLst>
      <p:ext uri="{BB962C8B-B14F-4D97-AF65-F5344CB8AC3E}">
        <p14:creationId xmlns:p14="http://schemas.microsoft.com/office/powerpoint/2010/main" val="423401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endParaRPr lang="en-US" sz="4400" b="1" dirty="0">
              <a:solidFill>
                <a:schemeClr val="tx2"/>
              </a:solidFill>
            </a:endParaRPr>
          </a:p>
        </p:txBody>
      </p:sp>
      <p:sp>
        <p:nvSpPr>
          <p:cNvPr id="3" name="Content Placeholder 2"/>
          <p:cNvSpPr>
            <a:spLocks noGrp="1"/>
          </p:cNvSpPr>
          <p:nvPr>
            <p:ph idx="1"/>
          </p:nvPr>
        </p:nvSpPr>
        <p:spPr/>
        <p:txBody>
          <a:bodyPr>
            <a:normAutofit/>
          </a:bodyPr>
          <a:lstStyle/>
          <a:p>
            <a:pPr marL="0" indent="0">
              <a:buNone/>
            </a:pPr>
            <a:br>
              <a:rPr lang="en-US" sz="3600" dirty="0"/>
            </a:br>
            <a:br>
              <a:rPr lang="en-US" sz="3600" dirty="0"/>
            </a:b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544BF0B-C45A-1B46-9896-B99CCDC02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212" y="685800"/>
            <a:ext cx="5490226" cy="4694767"/>
          </a:xfrm>
          <a:prstGeom prst="rect">
            <a:avLst/>
          </a:prstGeom>
        </p:spPr>
      </p:pic>
      <p:sp>
        <p:nvSpPr>
          <p:cNvPr id="6" name="Right Arrow 5">
            <a:extLst>
              <a:ext uri="{FF2B5EF4-FFF2-40B4-BE49-F238E27FC236}">
                <a16:creationId xmlns:a16="http://schemas.microsoft.com/office/drawing/2014/main" id="{9D6F04F8-97AB-9245-9888-5416FC51D1BD}"/>
              </a:ext>
            </a:extLst>
          </p:cNvPr>
          <p:cNvSpPr/>
          <p:nvPr/>
        </p:nvSpPr>
        <p:spPr>
          <a:xfrm rot="20582335">
            <a:off x="290740" y="2859631"/>
            <a:ext cx="2165057" cy="996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Find your name.</a:t>
            </a:r>
          </a:p>
        </p:txBody>
      </p:sp>
      <p:sp>
        <p:nvSpPr>
          <p:cNvPr id="8" name="Left Arrow 7">
            <a:extLst>
              <a:ext uri="{FF2B5EF4-FFF2-40B4-BE49-F238E27FC236}">
                <a16:creationId xmlns:a16="http://schemas.microsoft.com/office/drawing/2014/main" id="{B9019712-9B02-AE4B-B05E-9243A084C3A9}"/>
              </a:ext>
            </a:extLst>
          </p:cNvPr>
          <p:cNvSpPr/>
          <p:nvPr/>
        </p:nvSpPr>
        <p:spPr>
          <a:xfrm rot="967822">
            <a:off x="8532812" y="1104900"/>
            <a:ext cx="2743200" cy="1104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1.Click on the check to add to your portfolio.</a:t>
            </a:r>
          </a:p>
        </p:txBody>
      </p:sp>
    </p:spTree>
    <p:extLst>
      <p:ext uri="{BB962C8B-B14F-4D97-AF65-F5344CB8AC3E}">
        <p14:creationId xmlns:p14="http://schemas.microsoft.com/office/powerpoint/2010/main" val="16211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6093"/>
            <a:ext cx="9601200" cy="1143000"/>
          </a:xfrm>
        </p:spPr>
        <p:txBody>
          <a:bodyPr>
            <a:noAutofit/>
          </a:bodyPr>
          <a:lstStyle/>
          <a:p>
            <a:pPr algn="ctr"/>
            <a:r>
              <a:rPr lang="en-US" sz="4400" b="1" dirty="0">
                <a:solidFill>
                  <a:schemeClr val="tx2"/>
                </a:solidFill>
              </a:rPr>
              <a:t>Find this activity</a:t>
            </a:r>
          </a:p>
        </p:txBody>
      </p:sp>
      <p:sp>
        <p:nvSpPr>
          <p:cNvPr id="3" name="Content Placeholder 2"/>
          <p:cNvSpPr>
            <a:spLocks noGrp="1"/>
          </p:cNvSpPr>
          <p:nvPr>
            <p:ph idx="1"/>
          </p:nvPr>
        </p:nvSpPr>
        <p:spPr/>
        <p:txBody>
          <a:bodyPr>
            <a:normAutofit/>
          </a:bodyPr>
          <a:lstStyle/>
          <a:p>
            <a:pPr marL="0" indent="0">
              <a:buNone/>
            </a:pPr>
            <a:br>
              <a:rPr lang="en-US" sz="3600" dirty="0"/>
            </a:br>
            <a:br>
              <a:rPr lang="en-US" sz="3600" dirty="0"/>
            </a:b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5C51FA7B-94F0-3F49-B2C4-1A39CE140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1308231"/>
            <a:ext cx="4876800" cy="4708747"/>
          </a:xfrm>
          <a:prstGeom prst="rect">
            <a:avLst/>
          </a:prstGeom>
        </p:spPr>
      </p:pic>
      <p:sp>
        <p:nvSpPr>
          <p:cNvPr id="6" name="Left Arrow 5">
            <a:extLst>
              <a:ext uri="{FF2B5EF4-FFF2-40B4-BE49-F238E27FC236}">
                <a16:creationId xmlns:a16="http://schemas.microsoft.com/office/drawing/2014/main" id="{40C5D755-D53F-3144-872C-8CB458955901}"/>
              </a:ext>
            </a:extLst>
          </p:cNvPr>
          <p:cNvSpPr/>
          <p:nvPr/>
        </p:nvSpPr>
        <p:spPr>
          <a:xfrm rot="19860112">
            <a:off x="8244491" y="4556178"/>
            <a:ext cx="2057399"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Tap here!</a:t>
            </a:r>
          </a:p>
        </p:txBody>
      </p:sp>
    </p:spTree>
    <p:extLst>
      <p:ext uri="{BB962C8B-B14F-4D97-AF65-F5344CB8AC3E}">
        <p14:creationId xmlns:p14="http://schemas.microsoft.com/office/powerpoint/2010/main" val="85197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64030"/>
            <a:ext cx="9601200" cy="1143000"/>
          </a:xfrm>
        </p:spPr>
        <p:txBody>
          <a:bodyPr>
            <a:noAutofit/>
          </a:bodyPr>
          <a:lstStyle/>
          <a:p>
            <a:r>
              <a:rPr lang="en-US" sz="4800" b="1" dirty="0">
                <a:solidFill>
                  <a:schemeClr val="tx2"/>
                </a:solidFill>
              </a:rPr>
              <a:t>Let’s check in live with our class!</a:t>
            </a:r>
            <a:endParaRPr lang="en-US" sz="4800" dirty="0"/>
          </a:p>
        </p:txBody>
      </p:sp>
      <p:pic>
        <p:nvPicPr>
          <p:cNvPr id="7" name="Content Placeholder 6">
            <a:extLst>
              <a:ext uri="{FF2B5EF4-FFF2-40B4-BE49-F238E27FC236}">
                <a16:creationId xmlns:a16="http://schemas.microsoft.com/office/drawing/2014/main" id="{557DCFB4-B13C-7249-8846-CB8A8F2381C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0140" b="730"/>
          <a:stretch/>
        </p:blipFill>
        <p:spPr>
          <a:xfrm>
            <a:off x="4037012" y="1828800"/>
            <a:ext cx="3962400" cy="4193670"/>
          </a:xfrm>
        </p:spPr>
      </p:pic>
    </p:spTree>
    <p:extLst>
      <p:ext uri="{BB962C8B-B14F-4D97-AF65-F5344CB8AC3E}">
        <p14:creationId xmlns:p14="http://schemas.microsoft.com/office/powerpoint/2010/main" val="67776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64030"/>
            <a:ext cx="9601200" cy="1143000"/>
          </a:xfrm>
        </p:spPr>
        <p:txBody>
          <a:bodyPr>
            <a:noAutofit/>
          </a:bodyPr>
          <a:lstStyle/>
          <a:p>
            <a:pPr algn="ctr"/>
            <a:r>
              <a:rPr lang="en-US" sz="4800" b="1" dirty="0">
                <a:solidFill>
                  <a:schemeClr val="tx2"/>
                </a:solidFill>
              </a:rPr>
              <a:t>You just did your first activity! </a:t>
            </a:r>
            <a:endParaRPr lang="en-US" sz="4800" dirty="0"/>
          </a:p>
        </p:txBody>
      </p:sp>
      <p:pic>
        <p:nvPicPr>
          <p:cNvPr id="6" name="Content Placeholder 5">
            <a:extLst>
              <a:ext uri="{FF2B5EF4-FFF2-40B4-BE49-F238E27FC236}">
                <a16:creationId xmlns:a16="http://schemas.microsoft.com/office/drawing/2014/main" id="{53457771-B43C-AA46-AFE4-DE3C1FFA69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0012" y="1676400"/>
            <a:ext cx="9601200" cy="3990796"/>
          </a:xfrm>
        </p:spPr>
      </p:pic>
    </p:spTree>
    <p:extLst>
      <p:ext uri="{BB962C8B-B14F-4D97-AF65-F5344CB8AC3E}">
        <p14:creationId xmlns:p14="http://schemas.microsoft.com/office/powerpoint/2010/main" val="370545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pPr algn="ctr"/>
            <a:r>
              <a:rPr lang="en-US" sz="6000" b="1" dirty="0">
                <a:solidFill>
                  <a:schemeClr val="tx2"/>
                </a:solidFill>
              </a:rPr>
              <a:t>Objectives</a:t>
            </a:r>
          </a:p>
        </p:txBody>
      </p:sp>
      <p:sp>
        <p:nvSpPr>
          <p:cNvPr id="14" name="Content Placeholder 2"/>
          <p:cNvSpPr>
            <a:spLocks noGrp="1"/>
          </p:cNvSpPr>
          <p:nvPr>
            <p:ph idx="1"/>
          </p:nvPr>
        </p:nvSpPr>
        <p:spPr/>
        <p:txBody>
          <a:bodyPr>
            <a:normAutofit/>
          </a:bodyPr>
          <a:lstStyle/>
          <a:p>
            <a:pPr marL="0" indent="0">
              <a:lnSpc>
                <a:spcPct val="100000"/>
              </a:lnSpc>
              <a:buNone/>
            </a:pPr>
            <a:r>
              <a:rPr lang="en-US" sz="3200" dirty="0">
                <a:latin typeface="Tahoma" panose="020B0604030504040204" pitchFamily="34" charset="0"/>
                <a:ea typeface="Tahoma" panose="020B0604030504040204" pitchFamily="34" charset="0"/>
                <a:cs typeface="Tahoma" panose="020B0604030504040204" pitchFamily="34" charset="0"/>
              </a:rPr>
              <a:t>At the end of this session, you will be able to:</a:t>
            </a:r>
          </a:p>
          <a:p>
            <a:pPr>
              <a:lnSpc>
                <a:spcPct val="100000"/>
              </a:lnSpc>
            </a:pPr>
            <a:r>
              <a:rPr lang="en-US" sz="2800" dirty="0"/>
              <a:t>recall Russell’s technology goal</a:t>
            </a:r>
          </a:p>
          <a:p>
            <a:pPr>
              <a:lnSpc>
                <a:spcPct val="100000"/>
              </a:lnSpc>
            </a:pPr>
            <a:r>
              <a:rPr lang="en-US" sz="2800" dirty="0"/>
              <a:t>list three creative tools within Seesaw</a:t>
            </a:r>
          </a:p>
          <a:p>
            <a:pPr>
              <a:lnSpc>
                <a:spcPct val="100000"/>
              </a:lnSpc>
            </a:pPr>
            <a:r>
              <a:rPr lang="en-US" sz="2800" dirty="0"/>
              <a:t>set your classroom up for Seesaw</a:t>
            </a:r>
          </a:p>
          <a:p>
            <a:pPr>
              <a:lnSpc>
                <a:spcPct val="100000"/>
              </a:lnSpc>
            </a:pPr>
            <a:r>
              <a:rPr lang="en-US" sz="2800" dirty="0"/>
              <a:t>list two ways you will implement Seesaw in your classroom</a:t>
            </a:r>
          </a:p>
          <a:p>
            <a:endParaRPr lang="en-US" sz="3600" dirty="0">
              <a:latin typeface="Tahoma" panose="020B0604030504040204" pitchFamily="34" charset="0"/>
              <a:ea typeface="Tahoma" panose="020B0604030504040204" pitchFamily="34" charset="0"/>
              <a:cs typeface="Tahoma" panose="020B0604030504040204" pitchFamily="34" charset="0"/>
            </a:endParaRPr>
          </a:p>
          <a:p>
            <a:pPr lvl="4"/>
            <a:endParaRPr lang="en-US" sz="2000" dirty="0">
              <a:latin typeface="Tahoma" panose="020B0604030504040204" pitchFamily="34" charset="0"/>
              <a:ea typeface="Tahoma" panose="020B0604030504040204" pitchFamily="34" charset="0"/>
              <a:cs typeface="Tahoma" panose="020B0604030504040204" pitchFamily="34" charset="0"/>
            </a:endParaRPr>
          </a:p>
          <a:p>
            <a:pPr marL="1035050" lvl="4"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6093"/>
            <a:ext cx="9601200" cy="1143000"/>
          </a:xfrm>
        </p:spPr>
        <p:txBody>
          <a:bodyPr>
            <a:noAutofit/>
          </a:bodyPr>
          <a:lstStyle/>
          <a:p>
            <a:pPr algn="ctr"/>
            <a:r>
              <a:rPr lang="en-US" sz="4400" b="1" dirty="0">
                <a:solidFill>
                  <a:schemeClr val="tx2"/>
                </a:solidFill>
              </a:rPr>
              <a:t>Let’s try another one</a:t>
            </a:r>
          </a:p>
        </p:txBody>
      </p:sp>
      <p:sp>
        <p:nvSpPr>
          <p:cNvPr id="3" name="Content Placeholder 2"/>
          <p:cNvSpPr>
            <a:spLocks noGrp="1"/>
          </p:cNvSpPr>
          <p:nvPr>
            <p:ph idx="1"/>
          </p:nvPr>
        </p:nvSpPr>
        <p:spPr/>
        <p:txBody>
          <a:bodyPr>
            <a:normAutofit/>
          </a:bodyPr>
          <a:lstStyle/>
          <a:p>
            <a:pPr marL="0" indent="0">
              <a:buNone/>
            </a:pPr>
            <a:br>
              <a:rPr lang="en-US" sz="3600" dirty="0"/>
            </a:br>
            <a:br>
              <a:rPr lang="en-US" sz="3600" dirty="0"/>
            </a:b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E6BD1F09-B3E2-6C4E-8DAE-CAF3EA5B5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612" y="1219200"/>
            <a:ext cx="3924475" cy="5081533"/>
          </a:xfrm>
          <a:prstGeom prst="rect">
            <a:avLst/>
          </a:prstGeom>
        </p:spPr>
      </p:pic>
      <p:sp>
        <p:nvSpPr>
          <p:cNvPr id="9" name="Left Arrow 8">
            <a:extLst>
              <a:ext uri="{FF2B5EF4-FFF2-40B4-BE49-F238E27FC236}">
                <a16:creationId xmlns:a16="http://schemas.microsoft.com/office/drawing/2014/main" id="{DC1B7C26-A4DB-F844-97D5-3CE949BA9A79}"/>
              </a:ext>
            </a:extLst>
          </p:cNvPr>
          <p:cNvSpPr/>
          <p:nvPr/>
        </p:nvSpPr>
        <p:spPr>
          <a:xfrm rot="19484082">
            <a:off x="6031720" y="4940605"/>
            <a:ext cx="2057399"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Tap here!</a:t>
            </a:r>
          </a:p>
        </p:txBody>
      </p:sp>
    </p:spTree>
    <p:extLst>
      <p:ext uri="{BB962C8B-B14F-4D97-AF65-F5344CB8AC3E}">
        <p14:creationId xmlns:p14="http://schemas.microsoft.com/office/powerpoint/2010/main" val="261355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6093"/>
            <a:ext cx="9601200" cy="1143000"/>
          </a:xfrm>
        </p:spPr>
        <p:txBody>
          <a:bodyPr>
            <a:noAutofit/>
          </a:bodyPr>
          <a:lstStyle/>
          <a:p>
            <a:pPr algn="ctr"/>
            <a:r>
              <a:rPr lang="en-US" sz="4400" b="1" dirty="0">
                <a:solidFill>
                  <a:schemeClr val="tx2"/>
                </a:solidFill>
              </a:rPr>
              <a:t>Find this activity</a:t>
            </a:r>
          </a:p>
        </p:txBody>
      </p:sp>
      <p:sp>
        <p:nvSpPr>
          <p:cNvPr id="3" name="Content Placeholder 2"/>
          <p:cNvSpPr>
            <a:spLocks noGrp="1"/>
          </p:cNvSpPr>
          <p:nvPr>
            <p:ph idx="1"/>
          </p:nvPr>
        </p:nvSpPr>
        <p:spPr/>
        <p:txBody>
          <a:bodyPr>
            <a:normAutofit/>
          </a:bodyPr>
          <a:lstStyle/>
          <a:p>
            <a:pPr marL="0" indent="0">
              <a:buNone/>
            </a:pPr>
            <a:br>
              <a:rPr lang="en-US" sz="3600" dirty="0"/>
            </a:br>
            <a:br>
              <a:rPr lang="en-US" sz="3600" dirty="0"/>
            </a:b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D7291794-A3F7-CB46-8572-1E7C7AD63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540" y="1134822"/>
            <a:ext cx="4745744" cy="4868045"/>
          </a:xfrm>
          <a:prstGeom prst="rect">
            <a:avLst/>
          </a:prstGeom>
        </p:spPr>
      </p:pic>
      <p:sp>
        <p:nvSpPr>
          <p:cNvPr id="8" name="Left Arrow 7">
            <a:extLst>
              <a:ext uri="{FF2B5EF4-FFF2-40B4-BE49-F238E27FC236}">
                <a16:creationId xmlns:a16="http://schemas.microsoft.com/office/drawing/2014/main" id="{37855C54-3106-1C44-B8C0-6C0A33BCB539}"/>
              </a:ext>
            </a:extLst>
          </p:cNvPr>
          <p:cNvSpPr/>
          <p:nvPr/>
        </p:nvSpPr>
        <p:spPr>
          <a:xfrm rot="20554422">
            <a:off x="8241519" y="4504756"/>
            <a:ext cx="2057399"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Tap here!</a:t>
            </a:r>
          </a:p>
        </p:txBody>
      </p:sp>
    </p:spTree>
    <p:extLst>
      <p:ext uri="{BB962C8B-B14F-4D97-AF65-F5344CB8AC3E}">
        <p14:creationId xmlns:p14="http://schemas.microsoft.com/office/powerpoint/2010/main" val="355929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endParaRPr lang="en-US" sz="4400" b="1" dirty="0">
              <a:solidFill>
                <a:schemeClr val="tx2"/>
              </a:solidFill>
            </a:endParaRPr>
          </a:p>
        </p:txBody>
      </p:sp>
      <p:sp>
        <p:nvSpPr>
          <p:cNvPr id="3" name="Content Placeholder 2"/>
          <p:cNvSpPr>
            <a:spLocks noGrp="1"/>
          </p:cNvSpPr>
          <p:nvPr>
            <p:ph idx="1"/>
          </p:nvPr>
        </p:nvSpPr>
        <p:spPr/>
        <p:txBody>
          <a:bodyPr>
            <a:normAutofit/>
          </a:bodyPr>
          <a:lstStyle/>
          <a:p>
            <a:pPr marL="0" indent="0">
              <a:buNone/>
            </a:pPr>
            <a:br>
              <a:rPr lang="en-US" sz="3600" dirty="0"/>
            </a:br>
            <a:br>
              <a:rPr lang="en-US" sz="3600" dirty="0"/>
            </a:b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544BF0B-C45A-1B46-9896-B99CCDC02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212" y="685800"/>
            <a:ext cx="5490226" cy="4694767"/>
          </a:xfrm>
          <a:prstGeom prst="rect">
            <a:avLst/>
          </a:prstGeom>
        </p:spPr>
      </p:pic>
      <p:sp>
        <p:nvSpPr>
          <p:cNvPr id="6" name="Right Arrow 5">
            <a:extLst>
              <a:ext uri="{FF2B5EF4-FFF2-40B4-BE49-F238E27FC236}">
                <a16:creationId xmlns:a16="http://schemas.microsoft.com/office/drawing/2014/main" id="{9D6F04F8-97AB-9245-9888-5416FC51D1BD}"/>
              </a:ext>
            </a:extLst>
          </p:cNvPr>
          <p:cNvSpPr/>
          <p:nvPr/>
        </p:nvSpPr>
        <p:spPr>
          <a:xfrm rot="20582335">
            <a:off x="290740" y="2859631"/>
            <a:ext cx="2165057" cy="996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Find your name.</a:t>
            </a:r>
          </a:p>
        </p:txBody>
      </p:sp>
    </p:spTree>
    <p:extLst>
      <p:ext uri="{BB962C8B-B14F-4D97-AF65-F5344CB8AC3E}">
        <p14:creationId xmlns:p14="http://schemas.microsoft.com/office/powerpoint/2010/main" val="84272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chemeClr val="tx2"/>
                </a:solidFill>
              </a:rPr>
              <a:t>Was to use Seesaw</a:t>
            </a:r>
            <a:endParaRPr lang="en-US" sz="5400" dirty="0"/>
          </a:p>
        </p:txBody>
      </p:sp>
      <p:sp>
        <p:nvSpPr>
          <p:cNvPr id="3" name="Content Placeholder 2"/>
          <p:cNvSpPr>
            <a:spLocks noGrp="1"/>
          </p:cNvSpPr>
          <p:nvPr>
            <p:ph idx="1"/>
          </p:nvPr>
        </p:nvSpPr>
        <p:spPr>
          <a:xfrm>
            <a:off x="1509537" y="1676400"/>
            <a:ext cx="9601200" cy="4191000"/>
          </a:xfrm>
        </p:spPr>
        <p:txBody>
          <a:bodyPr>
            <a:noAutofit/>
          </a:bodyPr>
          <a:lstStyle/>
          <a:p>
            <a:pPr marL="0" indent="0">
              <a:lnSpc>
                <a:spcPct val="100000"/>
              </a:lnSpc>
              <a:buNone/>
            </a:pPr>
            <a:r>
              <a:rPr lang="en-US" sz="3200" dirty="0">
                <a:latin typeface="Tahoma" panose="020B0604030504040204" pitchFamily="34" charset="0"/>
                <a:ea typeface="Tahoma" panose="020B0604030504040204" pitchFamily="34" charset="0"/>
                <a:cs typeface="Tahoma" panose="020B0604030504040204" pitchFamily="34" charset="0"/>
              </a:rPr>
              <a:t>Seesaw could be used to meet a plethora of content standards. </a:t>
            </a:r>
          </a:p>
          <a:p>
            <a:pPr>
              <a:lnSpc>
                <a:spcPct val="100000"/>
              </a:lnSpc>
            </a:pPr>
            <a:r>
              <a:rPr lang="en-US" sz="2400" dirty="0">
                <a:latin typeface="Tahoma" panose="020B0604030504040204" pitchFamily="34" charset="0"/>
                <a:ea typeface="Tahoma" panose="020B0604030504040204" pitchFamily="34" charset="0"/>
                <a:cs typeface="Tahoma" panose="020B0604030504040204" pitchFamily="34" charset="0"/>
              </a:rPr>
              <a:t>Teachers would find or create a learning activity they want to assess and share it with their students via the Seesaw app. </a:t>
            </a:r>
          </a:p>
          <a:p>
            <a:pPr>
              <a:lnSpc>
                <a:spcPct val="100000"/>
              </a:lnSpc>
            </a:pPr>
            <a:r>
              <a:rPr lang="en-US" sz="2400" dirty="0">
                <a:latin typeface="Tahoma" panose="020B0604030504040204" pitchFamily="34" charset="0"/>
                <a:ea typeface="Tahoma" panose="020B0604030504040204" pitchFamily="34" charset="0"/>
                <a:cs typeface="Tahoma" panose="020B0604030504040204" pitchFamily="34" charset="0"/>
              </a:rPr>
              <a:t>Students complete the learning task and upload it to the app by taking a picture, drawing, or recording a video. </a:t>
            </a:r>
          </a:p>
          <a:p>
            <a:pPr>
              <a:lnSpc>
                <a:spcPct val="100000"/>
              </a:lnSpc>
            </a:pPr>
            <a:r>
              <a:rPr lang="en-US" sz="2400" dirty="0">
                <a:latin typeface="Tahoma" panose="020B0604030504040204" pitchFamily="34" charset="0"/>
                <a:ea typeface="Tahoma" panose="020B0604030504040204" pitchFamily="34" charset="0"/>
                <a:cs typeface="Tahoma" panose="020B0604030504040204" pitchFamily="34" charset="0"/>
              </a:rPr>
              <a:t>Right away teachers can view their students work and families can see their child’s work. </a:t>
            </a:r>
          </a:p>
          <a:p>
            <a:pPr>
              <a:lnSpc>
                <a:spcPct val="100000"/>
              </a:lnSpc>
            </a:pPr>
            <a:r>
              <a:rPr lang="en-US" sz="2400" dirty="0">
                <a:latin typeface="Tahoma" panose="020B0604030504040204" pitchFamily="34" charset="0"/>
                <a:ea typeface="Tahoma" panose="020B0604030504040204" pitchFamily="34" charset="0"/>
                <a:cs typeface="Tahoma" panose="020B0604030504040204" pitchFamily="34" charset="0"/>
              </a:rPr>
              <a:t>Teachers are able to provide feedback and parents are able to leave comments and encouragement. </a:t>
            </a:r>
          </a:p>
          <a:p>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29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tx2"/>
                </a:solidFill>
              </a:rPr>
              <a:t>Example </a:t>
            </a:r>
            <a:endParaRPr lang="en-US" sz="6000" dirty="0"/>
          </a:p>
        </p:txBody>
      </p:sp>
      <p:sp>
        <p:nvSpPr>
          <p:cNvPr id="3" name="Content Placeholder 2"/>
          <p:cNvSpPr>
            <a:spLocks noGrp="1"/>
          </p:cNvSpPr>
          <p:nvPr>
            <p:ph idx="1"/>
          </p:nvPr>
        </p:nvSpPr>
        <p:spPr/>
        <p:txBody>
          <a:bodyPr>
            <a:noAutofit/>
          </a:bodyPr>
          <a:lstStyle/>
          <a:p>
            <a:pPr marL="0" indent="0">
              <a:lnSpc>
                <a:spcPct val="100000"/>
              </a:lnSpc>
              <a:buNone/>
            </a:pPr>
            <a:r>
              <a:rPr lang="en-US" sz="1800" dirty="0">
                <a:latin typeface="Tahoma" panose="020B0604030504040204" pitchFamily="34" charset="0"/>
                <a:ea typeface="Tahoma" panose="020B0604030504040204" pitchFamily="34" charset="0"/>
                <a:cs typeface="Tahoma" panose="020B0604030504040204" pitchFamily="34" charset="0"/>
              </a:rPr>
              <a:t>After teaching the content standard (S2E2. d) describe, illustrate, and predict how the appearance of the moon changes over time in a patterns. ISTE standards 1. Empowered Learner (1c and 1d), 2. Digital Citizen (2a-2d) and 6. Creative Communicator (6a and 6d).</a:t>
            </a:r>
          </a:p>
          <a:p>
            <a:pPr marL="0" indent="0">
              <a:lnSpc>
                <a:spcPct val="100000"/>
              </a:lnSpc>
              <a:buNone/>
            </a:pPr>
            <a:r>
              <a:rPr lang="en-US" sz="1800" dirty="0">
                <a:latin typeface="Tahoma" panose="020B0604030504040204" pitchFamily="34" charset="0"/>
                <a:ea typeface="Tahoma" panose="020B0604030504040204" pitchFamily="34" charset="0"/>
                <a:cs typeface="Tahoma" panose="020B0604030504040204" pitchFamily="34" charset="0"/>
              </a:rPr>
              <a:t>Using the Seesaw app, students will do the following:</a:t>
            </a:r>
          </a:p>
          <a:p>
            <a:pPr>
              <a:lnSpc>
                <a:spcPct val="100000"/>
              </a:lnSpc>
              <a:spcBef>
                <a:spcPts val="0"/>
              </a:spcBef>
            </a:pPr>
            <a:r>
              <a:rPr lang="en-US" sz="1800" dirty="0">
                <a:latin typeface="Tahoma" panose="020B0604030504040204" pitchFamily="34" charset="0"/>
                <a:ea typeface="Tahoma" panose="020B0604030504040204" pitchFamily="34" charset="0"/>
                <a:cs typeface="Tahoma" panose="020B0604030504040204" pitchFamily="34" charset="0"/>
              </a:rPr>
              <a:t>Students will illustrate the different phases of the moon using the drawing feature of Seesaw. </a:t>
            </a:r>
          </a:p>
          <a:p>
            <a:pPr>
              <a:lnSpc>
                <a:spcPct val="100000"/>
              </a:lnSpc>
              <a:spcBef>
                <a:spcPts val="0"/>
              </a:spcBef>
            </a:pPr>
            <a:r>
              <a:rPr lang="en-US" sz="1800" dirty="0">
                <a:latin typeface="Tahoma" panose="020B0604030504040204" pitchFamily="34" charset="0"/>
                <a:ea typeface="Tahoma" panose="020B0604030504040204" pitchFamily="34" charset="0"/>
                <a:cs typeface="Tahoma" panose="020B0604030504040204" pitchFamily="34" charset="0"/>
              </a:rPr>
              <a:t>Next, students will describe the phases of the moon using the microphone feature (speaking domain). </a:t>
            </a:r>
          </a:p>
          <a:p>
            <a:pPr>
              <a:lnSpc>
                <a:spcPct val="100000"/>
              </a:lnSpc>
              <a:spcBef>
                <a:spcPts val="0"/>
              </a:spcBef>
            </a:pPr>
            <a:r>
              <a:rPr lang="en-US" sz="1800" dirty="0">
                <a:latin typeface="Tahoma" panose="020B0604030504040204" pitchFamily="34" charset="0"/>
                <a:ea typeface="Tahoma" panose="020B0604030504040204" pitchFamily="34" charset="0"/>
                <a:cs typeface="Tahoma" panose="020B0604030504040204" pitchFamily="34" charset="0"/>
              </a:rPr>
              <a:t>Afterward, students will predict the next stages utilizing the writing feature (writing domain). </a:t>
            </a:r>
          </a:p>
          <a:p>
            <a:pPr>
              <a:lnSpc>
                <a:spcPct val="100000"/>
              </a:lnSpc>
              <a:spcBef>
                <a:spcPts val="0"/>
              </a:spcBef>
            </a:pPr>
            <a:r>
              <a:rPr lang="en-US" sz="1800" dirty="0">
                <a:latin typeface="Tahoma" panose="020B0604030504040204" pitchFamily="34" charset="0"/>
                <a:ea typeface="Tahoma" panose="020B0604030504040204" pitchFamily="34" charset="0"/>
                <a:cs typeface="Tahoma" panose="020B0604030504040204" pitchFamily="34" charset="0"/>
              </a:rPr>
              <a:t>Finally, students will upload their work.</a:t>
            </a:r>
          </a:p>
          <a:p>
            <a:pPr marL="0" indent="0">
              <a:lnSpc>
                <a:spcPct val="100000"/>
              </a:lnSpc>
              <a:spcBef>
                <a:spcPts val="0"/>
              </a:spcBef>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0"/>
              </a:spcBef>
              <a:buNone/>
            </a:pPr>
            <a:r>
              <a:rPr lang="en-US" sz="1800" dirty="0">
                <a:latin typeface="Tahoma" panose="020B0604030504040204" pitchFamily="34" charset="0"/>
                <a:ea typeface="Tahoma" panose="020B0604030504040204" pitchFamily="34" charset="0"/>
                <a:cs typeface="Tahoma" panose="020B0604030504040204" pitchFamily="34" charset="0"/>
              </a:rPr>
              <a:t>Differentiation: </a:t>
            </a:r>
          </a:p>
          <a:p>
            <a:pPr>
              <a:lnSpc>
                <a:spcPct val="100000"/>
              </a:lnSpc>
              <a:spcBef>
                <a:spcPts val="0"/>
              </a:spcBef>
            </a:pPr>
            <a:r>
              <a:rPr lang="en-US" sz="1800" dirty="0">
                <a:latin typeface="Tahoma" panose="020B0604030504040204" pitchFamily="34" charset="0"/>
                <a:ea typeface="Tahoma" panose="020B0604030504040204" pitchFamily="34" charset="0"/>
                <a:cs typeface="Tahoma" panose="020B0604030504040204" pitchFamily="34" charset="0"/>
              </a:rPr>
              <a:t>Provide pictures of the moon and have students describe the phases of the moon.</a:t>
            </a:r>
          </a:p>
          <a:p>
            <a:pPr>
              <a:lnSpc>
                <a:spcPct val="100000"/>
              </a:lnSpc>
              <a:spcBef>
                <a:spcPts val="0"/>
              </a:spcBef>
            </a:pPr>
            <a:r>
              <a:rPr lang="en-US" sz="1800" dirty="0">
                <a:latin typeface="Tahoma" panose="020B0604030504040204" pitchFamily="34" charset="0"/>
                <a:ea typeface="Tahoma" panose="020B0604030504040204" pitchFamily="34" charset="0"/>
                <a:cs typeface="Tahoma" panose="020B0604030504040204" pitchFamily="34" charset="0"/>
              </a:rPr>
              <a:t>Predict the next phase of the moon by picking from a selection of pictures. </a:t>
            </a:r>
          </a:p>
          <a:p>
            <a:pPr>
              <a:lnSpc>
                <a:spcPct val="100000"/>
              </a:lnSpc>
              <a:spcBef>
                <a:spcPts val="0"/>
              </a:spcBef>
            </a:pPr>
            <a:r>
              <a:rPr lang="en-US" sz="1800" dirty="0">
                <a:latin typeface="Tahoma" panose="020B0604030504040204" pitchFamily="34" charset="0"/>
                <a:ea typeface="Tahoma" panose="020B0604030504040204" pitchFamily="34" charset="0"/>
                <a:cs typeface="Tahoma" panose="020B0604030504040204" pitchFamily="34" charset="0"/>
              </a:rPr>
              <a:t>Use the voice feature for the task.</a:t>
            </a:r>
          </a:p>
          <a:p>
            <a:pPr marL="0" indent="0">
              <a:spcBef>
                <a:spcPts val="0"/>
              </a:spcBef>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20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tx2"/>
                </a:solidFill>
              </a:rPr>
              <a:t>Example cont.</a:t>
            </a:r>
            <a:endParaRPr lang="en-US" sz="6000" dirty="0"/>
          </a:p>
        </p:txBody>
      </p:sp>
      <p:sp>
        <p:nvSpPr>
          <p:cNvPr id="3" name="Content Placeholder 2"/>
          <p:cNvSpPr>
            <a:spLocks noGrp="1"/>
          </p:cNvSpPr>
          <p:nvPr>
            <p:ph idx="1"/>
          </p:nvPr>
        </p:nvSpPr>
        <p:spPr/>
        <p:txBody>
          <a:bodyPr>
            <a:noAutofit/>
          </a:bodyPr>
          <a:lstStyle/>
          <a:p>
            <a:pPr marL="0" indent="0">
              <a:lnSpc>
                <a:spcPct val="100000"/>
              </a:lnSpc>
              <a:buNone/>
            </a:pPr>
            <a:r>
              <a:rPr lang="en-US" dirty="0">
                <a:latin typeface="Tahoma" panose="020B0604030504040204" pitchFamily="34" charset="0"/>
                <a:ea typeface="Tahoma" panose="020B0604030504040204" pitchFamily="34" charset="0"/>
                <a:cs typeface="Tahoma" panose="020B0604030504040204" pitchFamily="34" charset="0"/>
              </a:rPr>
              <a:t>The lesson presented showed how Seesaw can</a:t>
            </a: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enhance student engagement and support authentic learning</a:t>
            </a: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help a teacher plan a lesson that requires students to use critical thinking skills to create the end product</a:t>
            </a: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how to integrate technology standards to create innovative learning environments. </a:t>
            </a: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promote communication skills among students, parents, and teachers</a:t>
            </a: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be used to share students’ work globally via Seesaw blog</a:t>
            </a:r>
          </a:p>
          <a:p>
            <a:pPr marL="0" indent="0">
              <a:lnSpc>
                <a:spcPct val="100000"/>
              </a:lnSpc>
              <a:buNone/>
            </a:pPr>
            <a:r>
              <a:rPr lang="en-US" dirty="0">
                <a:latin typeface="Tahoma" panose="020B0604030504040204" pitchFamily="34" charset="0"/>
                <a:ea typeface="Tahoma" panose="020B0604030504040204" pitchFamily="34" charset="0"/>
                <a:cs typeface="Tahoma" panose="020B0604030504040204" pitchFamily="34" charset="0"/>
              </a:rPr>
              <a:t>Teachers can take the example above and adapt it to their needs of their learners within their classroom. </a:t>
            </a:r>
            <a:endPar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20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solidFill>
                  <a:schemeClr val="tx2"/>
                </a:solidFill>
              </a:rPr>
              <a:t>Let’s Experience Seesaw as a Teacher</a:t>
            </a:r>
          </a:p>
        </p:txBody>
      </p:sp>
      <p:sp>
        <p:nvSpPr>
          <p:cNvPr id="3" name="Content Placeholder 2"/>
          <p:cNvSpPr>
            <a:spLocks noGrp="1"/>
          </p:cNvSpPr>
          <p:nvPr>
            <p:ph idx="1"/>
          </p:nvPr>
        </p:nvSpPr>
        <p:spPr/>
        <p:txBody>
          <a:bodyPr>
            <a:normAutofit/>
          </a:bodyPr>
          <a:lstStyle/>
          <a:p>
            <a:pPr marL="0" indent="0">
              <a:buNone/>
            </a:pPr>
            <a:br>
              <a:rPr lang="en-US" sz="3600" dirty="0"/>
            </a:br>
            <a:br>
              <a:rPr lang="en-US" sz="3600" dirty="0"/>
            </a:b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hlinkClick r:id="rId3"/>
            <a:extLst>
              <a:ext uri="{FF2B5EF4-FFF2-40B4-BE49-F238E27FC236}">
                <a16:creationId xmlns:a16="http://schemas.microsoft.com/office/drawing/2014/main" id="{6A9436D4-7DB8-C24E-A619-E6EC9DC70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4012" y="1828800"/>
            <a:ext cx="5981700" cy="4111134"/>
          </a:xfrm>
          <a:prstGeom prst="rect">
            <a:avLst/>
          </a:prstGeom>
        </p:spPr>
      </p:pic>
      <p:sp>
        <p:nvSpPr>
          <p:cNvPr id="9" name="Oval 8">
            <a:extLst>
              <a:ext uri="{FF2B5EF4-FFF2-40B4-BE49-F238E27FC236}">
                <a16:creationId xmlns:a16="http://schemas.microsoft.com/office/drawing/2014/main" id="{48A1F4F9-E566-F949-A6D6-D611A65512E1}"/>
              </a:ext>
            </a:extLst>
          </p:cNvPr>
          <p:cNvSpPr/>
          <p:nvPr/>
        </p:nvSpPr>
        <p:spPr>
          <a:xfrm>
            <a:off x="3827463" y="3924300"/>
            <a:ext cx="4114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21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tx2"/>
                </a:solidFill>
              </a:rPr>
              <a:t>Technical Support</a:t>
            </a:r>
            <a:endParaRPr lang="en-US" sz="6000" dirty="0"/>
          </a:p>
        </p:txBody>
      </p:sp>
      <p:sp>
        <p:nvSpPr>
          <p:cNvPr id="3" name="Content Placeholder 2"/>
          <p:cNvSpPr>
            <a:spLocks noGrp="1"/>
          </p:cNvSpPr>
          <p:nvPr>
            <p:ph idx="1"/>
          </p:nvPr>
        </p:nvSpPr>
        <p:spPr/>
        <p:txBody>
          <a:bodyPr>
            <a:noAutofit/>
          </a:bodyPr>
          <a:lstStyle/>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Teachers can get support through an open support chat or by submitting a help request through their help center. </a:t>
            </a:r>
          </a:p>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There is also an “Ask a Question” feature with resources to assist with common questions about getting started, troubleshooting, and some other topics. </a:t>
            </a:r>
          </a:p>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There isn’t any specific technical support listed for students. The teacher will have to assist them as needed.</a:t>
            </a:r>
          </a:p>
        </p:txBody>
      </p:sp>
    </p:spTree>
    <p:extLst>
      <p:ext uri="{BB962C8B-B14F-4D97-AF65-F5344CB8AC3E}">
        <p14:creationId xmlns:p14="http://schemas.microsoft.com/office/powerpoint/2010/main" val="231752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tx2"/>
                </a:solidFill>
              </a:rPr>
              <a:t>Limitations </a:t>
            </a:r>
            <a:endParaRPr lang="en-US" sz="11500" b="1" dirty="0">
              <a:solidFill>
                <a:schemeClr val="tx2"/>
              </a:solidFill>
            </a:endParaRPr>
          </a:p>
        </p:txBody>
      </p:sp>
      <p:sp>
        <p:nvSpPr>
          <p:cNvPr id="3" name="Content Placeholder 2"/>
          <p:cNvSpPr>
            <a:spLocks noGrp="1"/>
          </p:cNvSpPr>
          <p:nvPr>
            <p:ph idx="1"/>
          </p:nvPr>
        </p:nvSpPr>
        <p:spPr/>
        <p:txBody>
          <a:bodyPr>
            <a:normAutofit/>
          </a:bodyPr>
          <a:lstStyle/>
          <a:p>
            <a:pPr marL="0" indent="0">
              <a:lnSpc>
                <a:spcPct val="100000"/>
              </a:lnSpc>
              <a:buNone/>
            </a:pPr>
            <a:r>
              <a:rPr lang="en-US" sz="2800" dirty="0">
                <a:latin typeface="Tahoma" panose="020B0604030504040204" pitchFamily="34" charset="0"/>
                <a:ea typeface="Tahoma" panose="020B0604030504040204" pitchFamily="34" charset="0"/>
                <a:cs typeface="Tahoma" panose="020B0604030504040204" pitchFamily="34" charset="0"/>
              </a:rPr>
              <a:t>To set up a Seesaw account, teachers must first create a class roster. After building the list, teachers are given the option to create a class QR code or Text code. It is critical for teachers to understand that the codes are for classroom use only. Teachers should not send codes home to parents or share the information on social media. If they do, other people are able to sign into the class.</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708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tx2"/>
                </a:solidFill>
              </a:rPr>
              <a:t>Questions and Next Steps</a:t>
            </a:r>
            <a:endParaRPr lang="en-US" sz="11500" b="1" dirty="0">
              <a:solidFill>
                <a:schemeClr val="tx2"/>
              </a:solidFill>
            </a:endParaRPr>
          </a:p>
        </p:txBody>
      </p:sp>
      <p:sp>
        <p:nvSpPr>
          <p:cNvPr id="3" name="Content Placeholder 2">
            <a:extLst>
              <a:ext uri="{FF2B5EF4-FFF2-40B4-BE49-F238E27FC236}">
                <a16:creationId xmlns:a16="http://schemas.microsoft.com/office/drawing/2014/main" id="{B2EAC9E0-8AB4-C34A-B0AA-BD1AFBBCB938}"/>
              </a:ext>
            </a:extLst>
          </p:cNvPr>
          <p:cNvSpPr>
            <a:spLocks noGrp="1"/>
          </p:cNvSpPr>
          <p:nvPr>
            <p:ph idx="1"/>
          </p:nvPr>
        </p:nvSpPr>
        <p:spPr/>
        <p:txBody>
          <a:bodyPr/>
          <a:lstStyle/>
          <a:p>
            <a:pPr marL="0" indent="0">
              <a:buNone/>
            </a:pPr>
            <a:endParaRPr lang="en-US" dirty="0"/>
          </a:p>
        </p:txBody>
      </p:sp>
      <p:pic>
        <p:nvPicPr>
          <p:cNvPr id="6" name="Picture 5">
            <a:hlinkClick r:id="rId3"/>
            <a:extLst>
              <a:ext uri="{FF2B5EF4-FFF2-40B4-BE49-F238E27FC236}">
                <a16:creationId xmlns:a16="http://schemas.microsoft.com/office/drawing/2014/main" id="{9FF589D2-2B8A-0F47-9906-34137C81C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9412" y="1828800"/>
            <a:ext cx="3429000" cy="4420253"/>
          </a:xfrm>
          <a:prstGeom prst="rect">
            <a:avLst/>
          </a:prstGeom>
        </p:spPr>
      </p:pic>
    </p:spTree>
    <p:extLst>
      <p:ext uri="{BB962C8B-B14F-4D97-AF65-F5344CB8AC3E}">
        <p14:creationId xmlns:p14="http://schemas.microsoft.com/office/powerpoint/2010/main" val="293892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pPr algn="ctr"/>
            <a:r>
              <a:rPr lang="en-US" sz="6000" b="1" dirty="0">
                <a:solidFill>
                  <a:schemeClr val="tx2"/>
                </a:solidFill>
              </a:rPr>
              <a:t>Agenda</a:t>
            </a:r>
          </a:p>
        </p:txBody>
      </p:sp>
      <p:sp>
        <p:nvSpPr>
          <p:cNvPr id="14" name="Content Placeholder 2"/>
          <p:cNvSpPr>
            <a:spLocks noGrp="1"/>
          </p:cNvSpPr>
          <p:nvPr>
            <p:ph idx="1"/>
          </p:nvPr>
        </p:nvSpPr>
        <p:spPr/>
        <p:txBody>
          <a:bodyPr>
            <a:normAutofit fontScale="77500" lnSpcReduction="20000"/>
          </a:bodyPr>
          <a:lstStyle/>
          <a:p>
            <a:pPr>
              <a:lnSpc>
                <a:spcPct val="110000"/>
              </a:lnSpc>
            </a:pPr>
            <a:r>
              <a:rPr lang="en-US" sz="3600" dirty="0">
                <a:latin typeface="Tahoma" panose="020B0604030504040204" pitchFamily="34" charset="0"/>
                <a:ea typeface="Tahoma" panose="020B0604030504040204" pitchFamily="34" charset="0"/>
                <a:cs typeface="Tahoma" panose="020B0604030504040204" pitchFamily="34" charset="0"/>
              </a:rPr>
              <a:t>View Cobb County &amp; Mrs. Watson’s Technology Vision</a:t>
            </a:r>
          </a:p>
          <a:p>
            <a:pPr>
              <a:lnSpc>
                <a:spcPct val="110000"/>
              </a:lnSpc>
            </a:pPr>
            <a:r>
              <a:rPr lang="en-US" sz="3600" dirty="0">
                <a:latin typeface="Tahoma" panose="020B0604030504040204" pitchFamily="34" charset="0"/>
                <a:ea typeface="Tahoma" panose="020B0604030504040204" pitchFamily="34" charset="0"/>
                <a:cs typeface="Tahoma" panose="020B0604030504040204" pitchFamily="34" charset="0"/>
              </a:rPr>
              <a:t>Intro to Seesaw</a:t>
            </a:r>
          </a:p>
          <a:p>
            <a:pPr>
              <a:lnSpc>
                <a:spcPct val="110000"/>
              </a:lnSpc>
            </a:pPr>
            <a:r>
              <a:rPr lang="en-US" sz="3600" dirty="0">
                <a:latin typeface="Tahoma" panose="020B0604030504040204" pitchFamily="34" charset="0"/>
                <a:ea typeface="Tahoma" panose="020B0604030504040204" pitchFamily="34" charset="0"/>
                <a:cs typeface="Tahoma" panose="020B0604030504040204" pitchFamily="34" charset="0"/>
              </a:rPr>
              <a:t>Explore as a student</a:t>
            </a:r>
          </a:p>
          <a:p>
            <a:pPr>
              <a:lnSpc>
                <a:spcPct val="110000"/>
              </a:lnSpc>
            </a:pPr>
            <a:r>
              <a:rPr lang="en-US" sz="3600" dirty="0">
                <a:latin typeface="Tahoma" panose="020B0604030504040204" pitchFamily="34" charset="0"/>
                <a:ea typeface="Tahoma" panose="020B0604030504040204" pitchFamily="34" charset="0"/>
                <a:cs typeface="Tahoma" panose="020B0604030504040204" pitchFamily="34" charset="0"/>
              </a:rPr>
              <a:t>Ways to use Seesaw </a:t>
            </a:r>
          </a:p>
          <a:p>
            <a:pPr>
              <a:lnSpc>
                <a:spcPct val="110000"/>
              </a:lnSpc>
            </a:pPr>
            <a:r>
              <a:rPr lang="en-US" sz="3600" dirty="0">
                <a:latin typeface="Tahoma" panose="020B0604030504040204" pitchFamily="34" charset="0"/>
                <a:ea typeface="Tahoma" panose="020B0604030504040204" pitchFamily="34" charset="0"/>
                <a:cs typeface="Tahoma" panose="020B0604030504040204" pitchFamily="34" charset="0"/>
              </a:rPr>
              <a:t>Set up class</a:t>
            </a:r>
          </a:p>
          <a:p>
            <a:pPr>
              <a:lnSpc>
                <a:spcPct val="110000"/>
              </a:lnSpc>
            </a:pPr>
            <a:r>
              <a:rPr lang="en-US" sz="3600" dirty="0">
                <a:latin typeface="Tahoma" panose="020B0604030504040204" pitchFamily="34" charset="0"/>
                <a:ea typeface="Tahoma" panose="020B0604030504040204" pitchFamily="34" charset="0"/>
                <a:cs typeface="Tahoma" panose="020B0604030504040204" pitchFamily="34" charset="0"/>
              </a:rPr>
              <a:t>Questions and next steps</a:t>
            </a:r>
          </a:p>
          <a:p>
            <a:pPr>
              <a:lnSpc>
                <a:spcPct val="110000"/>
              </a:lnSpc>
            </a:pPr>
            <a:r>
              <a:rPr lang="en-US" sz="3600" dirty="0">
                <a:latin typeface="Tahoma" panose="020B0604030504040204" pitchFamily="34" charset="0"/>
                <a:ea typeface="Tahoma" panose="020B0604030504040204" pitchFamily="34" charset="0"/>
                <a:cs typeface="Tahoma" panose="020B0604030504040204" pitchFamily="34" charset="0"/>
              </a:rPr>
              <a:t>Survey</a:t>
            </a:r>
            <a:endParaRPr lang="en-US" sz="2000" dirty="0">
              <a:latin typeface="Tahoma" panose="020B0604030504040204" pitchFamily="34" charset="0"/>
              <a:ea typeface="Tahoma" panose="020B0604030504040204" pitchFamily="34" charset="0"/>
              <a:cs typeface="Tahoma" panose="020B0604030504040204" pitchFamily="34" charset="0"/>
            </a:endParaRPr>
          </a:p>
          <a:p>
            <a:pPr lvl="4"/>
            <a:endParaRPr lang="en-US" sz="2000" dirty="0">
              <a:latin typeface="Tahoma" panose="020B0604030504040204" pitchFamily="34" charset="0"/>
              <a:ea typeface="Tahoma" panose="020B0604030504040204" pitchFamily="34" charset="0"/>
              <a:cs typeface="Tahoma" panose="020B0604030504040204" pitchFamily="34" charset="0"/>
            </a:endParaRPr>
          </a:p>
          <a:p>
            <a:pPr marL="1035050" lvl="4"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150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tx2"/>
                </a:solidFill>
              </a:rPr>
              <a:t>Survey </a:t>
            </a:r>
            <a:endParaRPr lang="en-US" sz="11500" b="1" dirty="0">
              <a:solidFill>
                <a:schemeClr val="tx2"/>
              </a:solidFill>
            </a:endParaRPr>
          </a:p>
        </p:txBody>
      </p:sp>
      <p:pic>
        <p:nvPicPr>
          <p:cNvPr id="5" name="Content Placeholder 4">
            <a:hlinkClick r:id="rId3"/>
            <a:extLst>
              <a:ext uri="{FF2B5EF4-FFF2-40B4-BE49-F238E27FC236}">
                <a16:creationId xmlns:a16="http://schemas.microsoft.com/office/drawing/2014/main" id="{7CBF163D-B42A-BC48-B4AA-26BF03DF84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18013" y="2019300"/>
            <a:ext cx="3810000" cy="3810000"/>
          </a:xfrm>
        </p:spPr>
      </p:pic>
    </p:spTree>
    <p:extLst>
      <p:ext uri="{BB962C8B-B14F-4D97-AF65-F5344CB8AC3E}">
        <p14:creationId xmlns:p14="http://schemas.microsoft.com/office/powerpoint/2010/main" val="52315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solidFill>
                  <a:schemeClr val="tx2"/>
                </a:solidFill>
              </a:rPr>
              <a:t>References</a:t>
            </a:r>
          </a:p>
        </p:txBody>
      </p:sp>
      <p:sp>
        <p:nvSpPr>
          <p:cNvPr id="3" name="Content Placeholder 2"/>
          <p:cNvSpPr>
            <a:spLocks noGrp="1"/>
          </p:cNvSpPr>
          <p:nvPr>
            <p:ph idx="1"/>
          </p:nvPr>
        </p:nvSpPr>
        <p:spPr/>
        <p:txBody>
          <a:bodyPr>
            <a:normAutofit fontScale="40000" lnSpcReduction="20000"/>
          </a:bodyPr>
          <a:lstStyle/>
          <a:p>
            <a:pPr marL="0" indent="-457200">
              <a:buNone/>
            </a:pPr>
            <a:r>
              <a:rPr lang="en-US" sz="2400" dirty="0"/>
              <a:t>8 Critical Change Management Models to Evolve and Survive. (2017). https://</a:t>
            </a:r>
            <a:r>
              <a:rPr lang="en-US" sz="2400" dirty="0" err="1"/>
              <a:t>www.process.st</a:t>
            </a:r>
            <a:r>
              <a:rPr lang="en-US" sz="2400" dirty="0"/>
              <a:t>/change-management-models/</a:t>
            </a:r>
            <a:endParaRPr lang="en-US" sz="2800" dirty="0"/>
          </a:p>
          <a:p>
            <a:pPr marL="0" indent="-457200">
              <a:buNone/>
            </a:pPr>
            <a:r>
              <a:rPr lang="en-US" sz="2800" dirty="0"/>
              <a:t>App Store Preview. (2018). https://</a:t>
            </a:r>
            <a:r>
              <a:rPr lang="en-US" sz="2800" dirty="0" err="1"/>
              <a:t>itunes.apple.com</a:t>
            </a:r>
            <a:r>
              <a:rPr lang="en-US" sz="2800" dirty="0"/>
              <a:t>/us/app/seesaw-the-learning-journal/id930565184?mt=8</a:t>
            </a:r>
          </a:p>
          <a:p>
            <a:pPr marL="0" indent="-457200">
              <a:buNone/>
            </a:pPr>
            <a:r>
              <a:rPr lang="en-US" sz="2800" dirty="0"/>
              <a:t>Instructional Technology . (2017). http://www.cobbk12.org/</a:t>
            </a:r>
            <a:r>
              <a:rPr lang="en-US" sz="2800" dirty="0" err="1"/>
              <a:t>centraloffice</a:t>
            </a:r>
            <a:r>
              <a:rPr lang="en-US" sz="2800" dirty="0"/>
              <a:t>/</a:t>
            </a:r>
            <a:r>
              <a:rPr lang="en-US" sz="2800" dirty="0" err="1"/>
              <a:t>InstructionalTechnology</a:t>
            </a:r>
            <a:r>
              <a:rPr lang="en-US" sz="2800" dirty="0"/>
              <a:t>/</a:t>
            </a:r>
          </a:p>
          <a:p>
            <a:pPr marL="0" indent="-457200">
              <a:buNone/>
            </a:pPr>
            <a:r>
              <a:rPr lang="en-US" sz="2800" dirty="0"/>
              <a:t>ISTE STANDARDS FOR STUDENTS. (2018). https://</a:t>
            </a:r>
            <a:r>
              <a:rPr lang="en-US" sz="2800" dirty="0" err="1"/>
              <a:t>www.iste.org</a:t>
            </a:r>
            <a:r>
              <a:rPr lang="en-US" sz="2800" dirty="0"/>
              <a:t>/standards/for-students</a:t>
            </a:r>
          </a:p>
          <a:p>
            <a:pPr marL="0" indent="-457200">
              <a:lnSpc>
                <a:spcPct val="200000"/>
              </a:lnSpc>
              <a:buNone/>
            </a:pPr>
            <a:r>
              <a:rPr lang="en-US" sz="2800" dirty="0" err="1"/>
              <a:t>Roblyer</a:t>
            </a:r>
            <a:r>
              <a:rPr lang="en-US" sz="2800" dirty="0"/>
              <a:t>, M. D., &amp; Hughes, J. E. (2018). </a:t>
            </a:r>
            <a:r>
              <a:rPr lang="en-US" sz="2800" i="1" dirty="0"/>
              <a:t>Integrating Educational Technology into Teaching Transforming Learning Across Disciplines</a:t>
            </a:r>
            <a:r>
              <a:rPr lang="en-US" sz="2800" dirty="0"/>
              <a:t> (8 ed.). NY, 	NY: Pearson.</a:t>
            </a:r>
          </a:p>
          <a:p>
            <a:pPr marL="0" indent="-457200">
              <a:buNone/>
            </a:pPr>
            <a:r>
              <a:rPr lang="en-US" sz="2800" dirty="0"/>
              <a:t>Seesaw For Schools efficacy study. (2018). https://</a:t>
            </a:r>
            <a:r>
              <a:rPr lang="en-US" sz="2800" dirty="0" err="1"/>
              <a:t>help.seesaw.me</a:t>
            </a:r>
            <a:r>
              <a:rPr lang="en-US" sz="2800" dirty="0"/>
              <a:t>/</a:t>
            </a:r>
            <a:r>
              <a:rPr lang="en-US" sz="2800" dirty="0" err="1"/>
              <a:t>hc</a:t>
            </a:r>
            <a:r>
              <a:rPr lang="en-US" sz="2800" dirty="0"/>
              <a:t>/</a:t>
            </a:r>
            <a:r>
              <a:rPr lang="en-US" sz="2800" dirty="0" err="1"/>
              <a:t>en</a:t>
            </a:r>
            <a:r>
              <a:rPr lang="en-US" sz="2800" dirty="0"/>
              <a:t>-us/articles/115005752703-Seesaw-For-Schools-efficacy-study</a:t>
            </a:r>
          </a:p>
          <a:p>
            <a:pPr marL="0" indent="-457200">
              <a:buNone/>
            </a:pPr>
            <a:r>
              <a:rPr lang="en-US" sz="2800" dirty="0"/>
              <a:t>Seesaw Icon and Logo . (2018). https://</a:t>
            </a:r>
            <a:r>
              <a:rPr lang="en-US" sz="2800" dirty="0" err="1"/>
              <a:t>help.seesaw.me</a:t>
            </a:r>
            <a:r>
              <a:rPr lang="en-US" sz="2800" dirty="0"/>
              <a:t>/</a:t>
            </a:r>
            <a:r>
              <a:rPr lang="en-US" sz="2800" dirty="0" err="1"/>
              <a:t>hc</a:t>
            </a:r>
            <a:r>
              <a:rPr lang="en-US" sz="2800" dirty="0"/>
              <a:t>/</a:t>
            </a:r>
            <a:r>
              <a:rPr lang="en-US" sz="2800" dirty="0" err="1"/>
              <a:t>en</a:t>
            </a:r>
            <a:r>
              <a:rPr lang="en-US" sz="2800" dirty="0"/>
              <a:t>-us/articles/203816959-Seesaw-icon-and-logo</a:t>
            </a:r>
          </a:p>
          <a:p>
            <a:pPr marL="0" indent="-457200">
              <a:buNone/>
            </a:pPr>
            <a:r>
              <a:rPr lang="en-US" sz="2800" dirty="0"/>
              <a:t>	Seesaw. (2018). </a:t>
            </a:r>
            <a:r>
              <a:rPr lang="en-US" sz="2800" dirty="0">
                <a:hlinkClick r:id="rId3"/>
              </a:rPr>
              <a:t>https://web.seesaw.me/?utm_expid=.puymyPFhT7iUN3i29m23jg.0&amp;utm_referrer=https%3A%2F%2Fweb</a:t>
            </a:r>
            <a:r>
              <a:rPr lang="en-US" sz="2800" dirty="0"/>
              <a:t>. 	</a:t>
            </a:r>
          </a:p>
          <a:p>
            <a:pPr marL="0" indent="-457200">
              <a:buNone/>
            </a:pPr>
            <a:r>
              <a:rPr lang="en-US" sz="2800" dirty="0"/>
              <a:t>	seesaw.me%2F</a:t>
            </a:r>
          </a:p>
          <a:p>
            <a:pPr marL="0" indent="-457200">
              <a:buNone/>
            </a:pPr>
            <a:r>
              <a:rPr lang="en-US" sz="2800" dirty="0"/>
              <a:t>Technology Services . (2016). http://www.cobbk12.org/</a:t>
            </a:r>
            <a:r>
              <a:rPr lang="en-US" sz="2800" dirty="0" err="1"/>
              <a:t>centraloffice</a:t>
            </a:r>
            <a:r>
              <a:rPr lang="en-US" sz="2800" dirty="0"/>
              <a:t>/</a:t>
            </a:r>
            <a:r>
              <a:rPr lang="en-US" sz="2800" dirty="0" err="1"/>
              <a:t>InstructionalTechnology</a:t>
            </a:r>
            <a:r>
              <a:rPr lang="en-US" sz="2800" dirty="0"/>
              <a:t>/WhatisTTIS6Quest.pdf</a:t>
            </a:r>
          </a:p>
        </p:txBody>
      </p:sp>
    </p:spTree>
    <p:extLst>
      <p:ext uri="{BB962C8B-B14F-4D97-AF65-F5344CB8AC3E}">
        <p14:creationId xmlns:p14="http://schemas.microsoft.com/office/powerpoint/2010/main" val="174624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tx2"/>
                </a:solidFill>
              </a:rPr>
              <a:t>Cobb County and Mrs. Watson’s Technology Vision</a:t>
            </a:r>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US" sz="3600" dirty="0">
                <a:latin typeface="Tahoma" panose="020B0604030504040204" pitchFamily="34" charset="0"/>
                <a:ea typeface="Tahoma" panose="020B0604030504040204" pitchFamily="34" charset="0"/>
                <a:cs typeface="Tahoma" panose="020B0604030504040204" pitchFamily="34" charset="0"/>
              </a:rPr>
              <a:t>Prepare digital age learners for success in a global, ever-changing society by promoting….</a:t>
            </a:r>
          </a:p>
          <a:p>
            <a:pP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creativity</a:t>
            </a:r>
          </a:p>
          <a:p>
            <a:pP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higher order thinking</a:t>
            </a:r>
          </a:p>
          <a:p>
            <a:pP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problem-solving skills</a:t>
            </a:r>
          </a:p>
          <a:p>
            <a:pPr marL="0" indent="0">
              <a:lnSpc>
                <a:spcPct val="120000"/>
              </a:lnSpc>
              <a:buNone/>
            </a:pPr>
            <a:r>
              <a:rPr lang="en-US" sz="3600" dirty="0">
                <a:latin typeface="Tahoma" panose="020B0604030504040204" pitchFamily="34" charset="0"/>
                <a:ea typeface="Tahoma" panose="020B0604030504040204" pitchFamily="34" charset="0"/>
                <a:cs typeface="Tahoma" panose="020B0604030504040204" pitchFamily="34" charset="0"/>
              </a:rPr>
              <a:t>“My vision is for teachers to find ways to engage students through technology (Tammy Watson, personal communication, September 10, 2018).</a:t>
            </a:r>
          </a:p>
        </p:txBody>
      </p:sp>
    </p:spTree>
    <p:extLst>
      <p:ext uri="{BB962C8B-B14F-4D97-AF65-F5344CB8AC3E}">
        <p14:creationId xmlns:p14="http://schemas.microsoft.com/office/powerpoint/2010/main" val="2263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4" y="914400"/>
            <a:ext cx="9601200" cy="5105400"/>
          </a:xfrm>
        </p:spPr>
        <p:txBody>
          <a:bodyPr>
            <a:normAutofit fontScale="47500" lnSpcReduction="20000"/>
          </a:bodyPr>
          <a:lstStyle/>
          <a:p>
            <a:pPr marL="0" indent="0">
              <a:lnSpc>
                <a:spcPct val="120000"/>
              </a:lnSpc>
              <a:buNone/>
            </a:pPr>
            <a:r>
              <a:rPr lang="en-US" sz="6700" dirty="0">
                <a:latin typeface="Tahoma" panose="020B0604030504040204" pitchFamily="34" charset="0"/>
                <a:ea typeface="Tahoma" panose="020B0604030504040204" pitchFamily="34" charset="0"/>
                <a:cs typeface="Tahoma" panose="020B0604030504040204" pitchFamily="34" charset="0"/>
              </a:rPr>
              <a:t>Using Seesaw will support Cobb County’s vision by giving students the opportunity to learn through experience. </a:t>
            </a:r>
          </a:p>
          <a:p>
            <a:pPr marL="0" indent="0">
              <a:lnSpc>
                <a:spcPct val="120000"/>
              </a:lnSpc>
              <a:buNone/>
            </a:pPr>
            <a:r>
              <a:rPr lang="en-US" sz="6700" dirty="0">
                <a:latin typeface="Tahoma" panose="020B0604030504040204" pitchFamily="34" charset="0"/>
                <a:ea typeface="Tahoma" panose="020B0604030504040204" pitchFamily="34" charset="0"/>
                <a:cs typeface="Tahoma" panose="020B0604030504040204" pitchFamily="34" charset="0"/>
              </a:rPr>
              <a:t>Learning through experience requires students to use creativity, </a:t>
            </a:r>
            <a:r>
              <a:rPr lang="en-US" sz="6000" dirty="0">
                <a:latin typeface="Tahoma" panose="020B0604030504040204" pitchFamily="34" charset="0"/>
                <a:ea typeface="Tahoma" panose="020B0604030504040204" pitchFamily="34" charset="0"/>
                <a:cs typeface="Tahoma" panose="020B0604030504040204" pitchFamily="34" charset="0"/>
              </a:rPr>
              <a:t>higher order thinking, and problem-solving skills. </a:t>
            </a:r>
          </a:p>
          <a:p>
            <a:pPr marL="0" indent="0">
              <a:lnSpc>
                <a:spcPct val="120000"/>
              </a:lnSpc>
              <a:buNone/>
            </a:pPr>
            <a:r>
              <a:rPr lang="en-US" sz="6700" dirty="0">
                <a:latin typeface="Tahoma" panose="020B0604030504040204" pitchFamily="34" charset="0"/>
                <a:ea typeface="Tahoma" panose="020B0604030504040204" pitchFamily="34" charset="0"/>
                <a:cs typeface="Tahoma" panose="020B0604030504040204" pitchFamily="34" charset="0"/>
              </a:rPr>
              <a:t>Seesaw will also keep students engaged and help increase motivation, self-esteem, and students’ interest.</a:t>
            </a:r>
          </a:p>
          <a:p>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56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pPr algn="ctr"/>
            <a:r>
              <a:rPr lang="en-US" sz="6000" b="1" dirty="0">
                <a:solidFill>
                  <a:schemeClr val="tx2"/>
                </a:solidFill>
                <a:hlinkClick r:id="rId3"/>
              </a:rPr>
              <a:t>What is Seesaw? </a:t>
            </a:r>
            <a:endParaRPr lang="en-US" sz="6000" b="1" dirty="0">
              <a:solidFill>
                <a:schemeClr val="tx2"/>
              </a:solidFill>
            </a:endParaRPr>
          </a:p>
        </p:txBody>
      </p:sp>
      <p:sp>
        <p:nvSpPr>
          <p:cNvPr id="14" name="Content Placeholder 2"/>
          <p:cNvSpPr>
            <a:spLocks noGrp="1"/>
          </p:cNvSpPr>
          <p:nvPr>
            <p:ph idx="1"/>
          </p:nvPr>
        </p:nvSpPr>
        <p:spPr/>
        <p:txBody>
          <a:bodyPr>
            <a:normAutofit/>
          </a:bodyPr>
          <a:lstStyle/>
          <a:p>
            <a:pPr marL="0" indent="0">
              <a:lnSpc>
                <a:spcPct val="100000"/>
              </a:lnSpc>
              <a:buNone/>
            </a:pPr>
            <a:r>
              <a:rPr lang="en-US" sz="3000" dirty="0">
                <a:latin typeface="Tahoma" panose="020B0604030504040204" pitchFamily="34" charset="0"/>
                <a:ea typeface="Tahoma" panose="020B0604030504040204" pitchFamily="34" charset="0"/>
                <a:cs typeface="Tahoma" panose="020B0604030504040204" pitchFamily="34" charset="0"/>
              </a:rPr>
              <a:t>Digital portfolio that allows students to display their work with their teacher as well as their family.</a:t>
            </a:r>
          </a:p>
          <a:p>
            <a:pPr marL="0" indent="0">
              <a:lnSpc>
                <a:spcPct val="100000"/>
              </a:lnSpc>
              <a:buNone/>
            </a:pPr>
            <a:r>
              <a:rPr lang="en-US" sz="3000" dirty="0">
                <a:latin typeface="Tahoma" panose="020B0604030504040204" pitchFamily="34" charset="0"/>
                <a:ea typeface="Tahoma" panose="020B0604030504040204" pitchFamily="34" charset="0"/>
                <a:cs typeface="Tahoma" panose="020B0604030504040204" pitchFamily="34" charset="0"/>
              </a:rPr>
              <a:t>Students are able to share the following with Seesaw:</a:t>
            </a:r>
          </a:p>
          <a:p>
            <a:pPr marL="1035050" lvl="4" indent="0">
              <a:lnSpc>
                <a:spcPct val="100000"/>
              </a:lnSpc>
              <a:buNone/>
            </a:pPr>
            <a:r>
              <a:rPr lang="en-US" sz="3000" dirty="0">
                <a:latin typeface="Tahoma" panose="020B0604030504040204" pitchFamily="34" charset="0"/>
                <a:ea typeface="Tahoma" panose="020B0604030504040204" pitchFamily="34" charset="0"/>
                <a:cs typeface="Tahoma" panose="020B0604030504040204" pitchFamily="34" charset="0"/>
              </a:rPr>
              <a:t>Pictures</a:t>
            </a:r>
          </a:p>
          <a:p>
            <a:pPr marL="1035050" lvl="4" indent="0">
              <a:lnSpc>
                <a:spcPct val="100000"/>
              </a:lnSpc>
              <a:buNone/>
            </a:pPr>
            <a:r>
              <a:rPr lang="en-US" sz="3000" dirty="0">
                <a:latin typeface="Tahoma" panose="020B0604030504040204" pitchFamily="34" charset="0"/>
                <a:ea typeface="Tahoma" panose="020B0604030504040204" pitchFamily="34" charset="0"/>
                <a:cs typeface="Tahoma" panose="020B0604030504040204" pitchFamily="34" charset="0"/>
              </a:rPr>
              <a:t>Drawings</a:t>
            </a:r>
          </a:p>
          <a:p>
            <a:pPr marL="1035050" lvl="4" indent="0">
              <a:lnSpc>
                <a:spcPct val="100000"/>
              </a:lnSpc>
              <a:buNone/>
            </a:pPr>
            <a:r>
              <a:rPr lang="en-US" sz="3000" dirty="0">
                <a:latin typeface="Tahoma" panose="020B0604030504040204" pitchFamily="34" charset="0"/>
                <a:ea typeface="Tahoma" panose="020B0604030504040204" pitchFamily="34" charset="0"/>
                <a:cs typeface="Tahoma" panose="020B0604030504040204" pitchFamily="34" charset="0"/>
              </a:rPr>
              <a:t>Videos</a:t>
            </a:r>
          </a:p>
          <a:p>
            <a:pPr marL="1035050" lvl="4"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lvl="4"/>
            <a:endParaRPr lang="en-US" sz="2000" dirty="0">
              <a:latin typeface="Tahoma" panose="020B0604030504040204" pitchFamily="34" charset="0"/>
              <a:ea typeface="Tahoma" panose="020B0604030504040204" pitchFamily="34" charset="0"/>
              <a:cs typeface="Tahoma" panose="020B0604030504040204" pitchFamily="34" charset="0"/>
            </a:endParaRPr>
          </a:p>
          <a:p>
            <a:pPr marL="1035050" lvl="4"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7920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tx2"/>
                </a:solidFill>
              </a:rPr>
              <a:t>Seesaw’s Mission </a:t>
            </a:r>
            <a:endParaRPr lang="en-US" sz="11500" b="1" dirty="0">
              <a:solidFill>
                <a:schemeClr val="tx2"/>
              </a:solidFill>
            </a:endParaRPr>
          </a:p>
        </p:txBody>
      </p:sp>
      <p:sp>
        <p:nvSpPr>
          <p:cNvPr id="3" name="Content Placeholder 2"/>
          <p:cNvSpPr>
            <a:spLocks noGrp="1"/>
          </p:cNvSpPr>
          <p:nvPr>
            <p:ph idx="1"/>
          </p:nvPr>
        </p:nvSpPr>
        <p:spPr/>
        <p:txBody>
          <a:bodyPr>
            <a:noAutofit/>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“Seesaw’s mission is to create an environment where students can be their best. To accomplish this goal, it is essential that Seesaw is safe place for students to document their learning, and that parents and teachers are in complete control over how that information is shared.” </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Seesaw promises the following:</a:t>
            </a:r>
          </a:p>
          <a:p>
            <a:pPr marL="0">
              <a:spcBef>
                <a:spcPts val="0"/>
              </a:spcBef>
            </a:pPr>
            <a:r>
              <a:rPr lang="en-US" dirty="0">
                <a:latin typeface="Tahoma" panose="020B0604030504040204" pitchFamily="34" charset="0"/>
                <a:ea typeface="Tahoma" panose="020B0604030504040204" pitchFamily="34" charset="0"/>
                <a:cs typeface="Tahoma" panose="020B0604030504040204" pitchFamily="34" charset="0"/>
              </a:rPr>
              <a:t>We never sell your data or student data. </a:t>
            </a:r>
          </a:p>
          <a:p>
            <a:pPr marL="0">
              <a:spcBef>
                <a:spcPts val="0"/>
              </a:spcBef>
            </a:pPr>
            <a:r>
              <a:rPr lang="en-US" dirty="0">
                <a:latin typeface="Tahoma" panose="020B0604030504040204" pitchFamily="34" charset="0"/>
                <a:ea typeface="Tahoma" panose="020B0604030504040204" pitchFamily="34" charset="0"/>
                <a:cs typeface="Tahoma" panose="020B0604030504040204" pitchFamily="34" charset="0"/>
              </a:rPr>
              <a:t>We never advertise in Seesaw.</a:t>
            </a:r>
          </a:p>
          <a:p>
            <a:pPr marL="0">
              <a:spcBef>
                <a:spcPts val="0"/>
              </a:spcBef>
            </a:pPr>
            <a:r>
              <a:rPr lang="en-US" dirty="0">
                <a:latin typeface="Tahoma" panose="020B0604030504040204" pitchFamily="34" charset="0"/>
                <a:ea typeface="Tahoma" panose="020B0604030504040204" pitchFamily="34" charset="0"/>
                <a:cs typeface="Tahoma" panose="020B0604030504040204" pitchFamily="34" charset="0"/>
              </a:rPr>
              <a:t>We don’t own the content you add to Seesaw. </a:t>
            </a:r>
          </a:p>
          <a:p>
            <a:pPr marL="0">
              <a:spcBef>
                <a:spcPts val="0"/>
              </a:spcBef>
            </a:pPr>
            <a:r>
              <a:rPr lang="en-US" dirty="0">
                <a:latin typeface="Tahoma" panose="020B0604030504040204" pitchFamily="34" charset="0"/>
                <a:ea typeface="Tahoma" panose="020B0604030504040204" pitchFamily="34" charset="0"/>
                <a:cs typeface="Tahoma" panose="020B0604030504040204" pitchFamily="34" charset="0"/>
              </a:rPr>
              <a:t>Student work is private to the classroom by default.</a:t>
            </a:r>
          </a:p>
          <a:p>
            <a:pPr marL="0">
              <a:spcBef>
                <a:spcPts val="0"/>
              </a:spcBef>
            </a:pPr>
            <a:r>
              <a:rPr lang="en-US" dirty="0">
                <a:latin typeface="Tahoma" panose="020B0604030504040204" pitchFamily="34" charset="0"/>
                <a:ea typeface="Tahoma" panose="020B0604030504040204" pitchFamily="34" charset="0"/>
                <a:cs typeface="Tahoma" panose="020B0604030504040204" pitchFamily="34" charset="0"/>
              </a:rPr>
              <a:t>We use the latest security industry best practices to protect you.</a:t>
            </a:r>
          </a:p>
          <a:p>
            <a:pPr marL="0">
              <a:spcBef>
                <a:spcPts val="0"/>
              </a:spcBef>
            </a:pPr>
            <a:r>
              <a:rPr lang="en-US" dirty="0">
                <a:latin typeface="Tahoma" panose="020B0604030504040204" pitchFamily="34" charset="0"/>
                <a:ea typeface="Tahoma" panose="020B0604030504040204" pitchFamily="34" charset="0"/>
                <a:cs typeface="Tahoma" panose="020B0604030504040204" pitchFamily="34" charset="0"/>
              </a:rPr>
              <a:t>We are transparent about our practices and will notify you if things change. </a:t>
            </a:r>
          </a:p>
          <a:p>
            <a:pPr marL="0">
              <a:spcBef>
                <a:spcPts val="0"/>
              </a:spcBef>
            </a:pPr>
            <a:r>
              <a:rPr lang="en-US" dirty="0">
                <a:latin typeface="Tahoma" panose="020B0604030504040204" pitchFamily="34" charset="0"/>
                <a:ea typeface="Tahoma" panose="020B0604030504040204" pitchFamily="34" charset="0"/>
                <a:cs typeface="Tahoma" panose="020B0604030504040204" pitchFamily="34" charset="0"/>
              </a:rPr>
              <a:t>We are compliant with FERPA, COPPA, and GDPR.</a:t>
            </a:r>
          </a:p>
        </p:txBody>
      </p:sp>
      <p:sp>
        <p:nvSpPr>
          <p:cNvPr id="4" name="TextBox 3"/>
          <p:cNvSpPr txBox="1"/>
          <p:nvPr/>
        </p:nvSpPr>
        <p:spPr>
          <a:xfrm>
            <a:off x="6704012" y="5802868"/>
            <a:ext cx="5181600" cy="646331"/>
          </a:xfrm>
          <a:prstGeom prst="rect">
            <a:avLst/>
          </a:prstGeom>
          <a:noFill/>
        </p:spPr>
        <p:txBody>
          <a:bodyPr wrap="square" rtlCol="0">
            <a:spAutoFit/>
          </a:bodyPr>
          <a:lstStyle/>
          <a:p>
            <a:r>
              <a:rPr lang="en-US" dirty="0">
                <a:latin typeface="+mj-lt"/>
              </a:rPr>
              <a:t>Seesaw </a:t>
            </a:r>
            <a:r>
              <a:rPr lang="en-US" dirty="0">
                <a:latin typeface="+mj-lt"/>
                <a:hlinkClick r:id="rId3"/>
              </a:rPr>
              <a:t>https://web.seesaw.me/terms-of-service</a:t>
            </a:r>
            <a:endParaRPr lang="en-US" dirty="0">
              <a:latin typeface="+mj-lt"/>
            </a:endParaRPr>
          </a:p>
          <a:p>
            <a:endParaRPr lang="en-US" dirty="0">
              <a:latin typeface="+mj-lt"/>
            </a:endParaRPr>
          </a:p>
        </p:txBody>
      </p:sp>
    </p:spTree>
    <p:extLst>
      <p:ext uri="{BB962C8B-B14F-4D97-AF65-F5344CB8AC3E}">
        <p14:creationId xmlns:p14="http://schemas.microsoft.com/office/powerpoint/2010/main" val="372466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tx2"/>
                </a:solidFill>
              </a:rPr>
              <a:t>Target Population </a:t>
            </a:r>
            <a:endParaRPr lang="en-US" sz="6000" dirty="0"/>
          </a:p>
        </p:txBody>
      </p:sp>
      <p:sp>
        <p:nvSpPr>
          <p:cNvPr id="3" name="Content Placeholder 2"/>
          <p:cNvSpPr>
            <a:spLocks noGrp="1"/>
          </p:cNvSpPr>
          <p:nvPr>
            <p:ph idx="1"/>
          </p:nvPr>
        </p:nvSpPr>
        <p:spPr/>
        <p:txBody>
          <a:bodyPr>
            <a:normAutofit/>
          </a:bodyPr>
          <a:lstStyle/>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Seesaw is accessible for students in grades K-12.</a:t>
            </a:r>
          </a:p>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A 1:1 technology model would be perfect for this classroom, but it will work with any school that has technology within the classroom.</a:t>
            </a:r>
          </a:p>
        </p:txBody>
      </p:sp>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b="1" dirty="0">
                <a:solidFill>
                  <a:schemeClr val="tx2"/>
                </a:solidFill>
              </a:rPr>
              <a:t>How to access Seesaw?</a:t>
            </a:r>
          </a:p>
        </p:txBody>
      </p:sp>
      <p:sp>
        <p:nvSpPr>
          <p:cNvPr id="3" name="Content Placeholder 2"/>
          <p:cNvSpPr>
            <a:spLocks noGrp="1"/>
          </p:cNvSpPr>
          <p:nvPr>
            <p:ph idx="1"/>
          </p:nvPr>
        </p:nvSpPr>
        <p:spPr/>
        <p:txBody>
          <a:bodyPr>
            <a:normAutofit/>
          </a:bodyPr>
          <a:lstStyle/>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Seesaw can be access by downloading the app onto iOS devices, Chromebooks, Android devices, and kindle fire. </a:t>
            </a:r>
          </a:p>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You can also access Seesaw through PCs.</a:t>
            </a:r>
          </a:p>
        </p:txBody>
      </p:sp>
    </p:spTree>
    <p:extLst>
      <p:ext uri="{BB962C8B-B14F-4D97-AF65-F5344CB8AC3E}">
        <p14:creationId xmlns:p14="http://schemas.microsoft.com/office/powerpoint/2010/main" val="358184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883</TotalTime>
  <Words>1222</Words>
  <Application>Microsoft Macintosh PowerPoint</Application>
  <PresentationFormat>Custom</PresentationFormat>
  <Paragraphs>161</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Palatino Linotype</vt:lpstr>
      <vt:lpstr>Tahoma</vt:lpstr>
      <vt:lpstr>Watercolor_16x9</vt:lpstr>
      <vt:lpstr>Welcome to Seesaw!</vt:lpstr>
      <vt:lpstr>Objectives</vt:lpstr>
      <vt:lpstr>Agenda</vt:lpstr>
      <vt:lpstr>Cobb County and Mrs. Watson’s Technology Vision</vt:lpstr>
      <vt:lpstr>PowerPoint Presentation</vt:lpstr>
      <vt:lpstr>What is Seesaw? </vt:lpstr>
      <vt:lpstr>Seesaw’s Mission </vt:lpstr>
      <vt:lpstr>Target Population </vt:lpstr>
      <vt:lpstr>How to access Seesaw?</vt:lpstr>
      <vt:lpstr>How does Seesaw Promote Learning?</vt:lpstr>
      <vt:lpstr>Let’s Experience Seesaw as a Student</vt:lpstr>
      <vt:lpstr>Click I’m a Student</vt:lpstr>
      <vt:lpstr>Scan QR Code</vt:lpstr>
      <vt:lpstr>Let’s look at our first creative tool </vt:lpstr>
      <vt:lpstr>Find a 3D shape in the room</vt:lpstr>
      <vt:lpstr>PowerPoint Presentation</vt:lpstr>
      <vt:lpstr>Find this activity</vt:lpstr>
      <vt:lpstr>Let’s check in live with our class!</vt:lpstr>
      <vt:lpstr>You just did your first activity! </vt:lpstr>
      <vt:lpstr>Let’s try another one</vt:lpstr>
      <vt:lpstr>Find this activity</vt:lpstr>
      <vt:lpstr>PowerPoint Presentation</vt:lpstr>
      <vt:lpstr>Was to use Seesaw</vt:lpstr>
      <vt:lpstr>Example </vt:lpstr>
      <vt:lpstr>Example cont.</vt:lpstr>
      <vt:lpstr>Let’s Experience Seesaw as a Teacher</vt:lpstr>
      <vt:lpstr>Technical Support</vt:lpstr>
      <vt:lpstr>Limitations </vt:lpstr>
      <vt:lpstr>Questions and Next Steps</vt:lpstr>
      <vt:lpstr>Survey </vt:lpstr>
      <vt:lpstr>References</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SeeSaw</dc:title>
  <dc:creator>Gaberielle Miller</dc:creator>
  <cp:lastModifiedBy>Gaberielle Miller</cp:lastModifiedBy>
  <cp:revision>214</cp:revision>
  <dcterms:created xsi:type="dcterms:W3CDTF">2018-07-15T23:14:52Z</dcterms:created>
  <dcterms:modified xsi:type="dcterms:W3CDTF">2018-12-04T02:02:45Z</dcterms:modified>
</cp:coreProperties>
</file>